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57" r:id="rId3"/>
    <p:sldId id="261" r:id="rId4"/>
    <p:sldId id="263" r:id="rId5"/>
    <p:sldId id="266" r:id="rId6"/>
    <p:sldId id="269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56" d="100"/>
          <a:sy n="56" d="100"/>
        </p:scale>
        <p:origin x="2650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D69F6A-617C-4AAA-853B-CAF70C40123C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39963" y="1241425"/>
            <a:ext cx="23177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5DEEDB-A606-454F-886F-CB8366410E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1556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x2</a:t>
            </a:r>
            <a:r>
              <a:rPr lang="en-GB" baseline="0" dirty="0"/>
              <a:t> 5 </a:t>
            </a:r>
            <a:r>
              <a:rPr lang="en-GB" baseline="0" dirty="0" err="1"/>
              <a:t>mins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5DEEDB-A606-454F-886F-CB8366410E78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2367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3/4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5DEEDB-A606-454F-886F-CB8366410E7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30969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6s/7s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5DEEDB-A606-454F-886F-CB8366410E7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50145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Any above</a:t>
            </a:r>
            <a:r>
              <a:rPr lang="en-GB" baseline="0" dirty="0"/>
              <a:t> 7s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5DEEDB-A606-454F-886F-CB8366410E7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55278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7DB46-52E6-4283-8330-28831048FCCD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D5A8F-4F99-4EBE-B2B3-9C9D5F6D89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05945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7DB46-52E6-4283-8330-28831048FCCD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D5A8F-4F99-4EBE-B2B3-9C9D5F6D89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559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7DB46-52E6-4283-8330-28831048FCCD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D5A8F-4F99-4EBE-B2B3-9C9D5F6D89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56787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7DB46-52E6-4283-8330-28831048FCCD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D5A8F-4F99-4EBE-B2B3-9C9D5F6D89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44778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7DB46-52E6-4283-8330-28831048FCCD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D5A8F-4F99-4EBE-B2B3-9C9D5F6D89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06940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7DB46-52E6-4283-8330-28831048FCCD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D5A8F-4F99-4EBE-B2B3-9C9D5F6D89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3057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7DB46-52E6-4283-8330-28831048FCCD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D5A8F-4F99-4EBE-B2B3-9C9D5F6D89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7104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7DB46-52E6-4283-8330-28831048FCCD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D5A8F-4F99-4EBE-B2B3-9C9D5F6D89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98023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7DB46-52E6-4283-8330-28831048FCCD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D5A8F-4F99-4EBE-B2B3-9C9D5F6D89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01242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7DB46-52E6-4283-8330-28831048FCCD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D5A8F-4F99-4EBE-B2B3-9C9D5F6D89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98567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7DB46-52E6-4283-8330-28831048FCCD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D5A8F-4F99-4EBE-B2B3-9C9D5F6D89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928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57DB46-52E6-4283-8330-28831048FCCD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4D5A8F-4F99-4EBE-B2B3-9C9D5F6D89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8502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00833" y="538619"/>
            <a:ext cx="5649238" cy="86792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en-GB" b="1" dirty="0">
                <a:solidFill>
                  <a:srgbClr val="000000"/>
                </a:solidFill>
                <a:latin typeface="inherit"/>
              </a:rPr>
              <a:t>11 Club -</a:t>
            </a:r>
            <a:r>
              <a:rPr lang="en-GB" dirty="0">
                <a:solidFill>
                  <a:srgbClr val="000000"/>
                </a:solidFill>
                <a:latin typeface="inherit"/>
              </a:rPr>
              <a:t> 11 questions involving doubling numbers from one to ten</a:t>
            </a:r>
            <a:endParaRPr lang="en-GB" dirty="0">
              <a:solidFill>
                <a:srgbClr val="878282"/>
              </a:solidFill>
              <a:latin typeface="inherit"/>
            </a:endParaRPr>
          </a:p>
          <a:p>
            <a:pPr algn="just" fontAlgn="base"/>
            <a:r>
              <a:rPr lang="en-GB" b="1" dirty="0">
                <a:solidFill>
                  <a:srgbClr val="000000"/>
                </a:solidFill>
                <a:latin typeface="inherit"/>
              </a:rPr>
              <a:t>22 Club</a:t>
            </a:r>
            <a:r>
              <a:rPr lang="en-GB" dirty="0">
                <a:solidFill>
                  <a:srgbClr val="000000"/>
                </a:solidFill>
                <a:latin typeface="inherit"/>
              </a:rPr>
              <a:t> </a:t>
            </a:r>
            <a:r>
              <a:rPr lang="en-GB" b="1" dirty="0">
                <a:solidFill>
                  <a:srgbClr val="000000"/>
                </a:solidFill>
                <a:latin typeface="inherit"/>
              </a:rPr>
              <a:t>-</a:t>
            </a:r>
            <a:r>
              <a:rPr lang="en-GB" dirty="0">
                <a:solidFill>
                  <a:srgbClr val="000000"/>
                </a:solidFill>
                <a:latin typeface="inherit"/>
              </a:rPr>
              <a:t> 22 questions involving repeated addition of numbers from one to ten</a:t>
            </a:r>
            <a:endParaRPr lang="en-GB" dirty="0">
              <a:solidFill>
                <a:srgbClr val="878282"/>
              </a:solidFill>
              <a:latin typeface="inherit"/>
            </a:endParaRPr>
          </a:p>
          <a:p>
            <a:pPr algn="just" fontAlgn="base"/>
            <a:r>
              <a:rPr lang="en-GB" b="1" dirty="0">
                <a:solidFill>
                  <a:srgbClr val="000000"/>
                </a:solidFill>
                <a:latin typeface="inherit"/>
              </a:rPr>
              <a:t>33 Club - </a:t>
            </a:r>
            <a:r>
              <a:rPr lang="en-GB" dirty="0">
                <a:solidFill>
                  <a:srgbClr val="000000"/>
                </a:solidFill>
                <a:latin typeface="inherit"/>
              </a:rPr>
              <a:t>33 questions introducing the 2x, 3x, 5x and 10x tables</a:t>
            </a:r>
            <a:endParaRPr lang="en-GB" dirty="0">
              <a:solidFill>
                <a:srgbClr val="878282"/>
              </a:solidFill>
              <a:latin typeface="inherit"/>
            </a:endParaRPr>
          </a:p>
          <a:p>
            <a:pPr algn="just" fontAlgn="base"/>
            <a:r>
              <a:rPr lang="en-GB" b="1" dirty="0">
                <a:solidFill>
                  <a:srgbClr val="000000"/>
                </a:solidFill>
                <a:latin typeface="inherit"/>
              </a:rPr>
              <a:t>44 Club -</a:t>
            </a:r>
            <a:r>
              <a:rPr lang="en-GB" dirty="0">
                <a:solidFill>
                  <a:srgbClr val="000000"/>
                </a:solidFill>
                <a:latin typeface="inherit"/>
              </a:rPr>
              <a:t> 44 questions adding the 1x, 4x and 6x tables</a:t>
            </a:r>
            <a:endParaRPr lang="en-GB" dirty="0">
              <a:solidFill>
                <a:srgbClr val="878282"/>
              </a:solidFill>
              <a:latin typeface="inherit"/>
            </a:endParaRPr>
          </a:p>
          <a:p>
            <a:pPr algn="just" fontAlgn="base"/>
            <a:r>
              <a:rPr lang="en-GB" b="1" dirty="0">
                <a:solidFill>
                  <a:srgbClr val="000000"/>
                </a:solidFill>
                <a:latin typeface="inherit"/>
              </a:rPr>
              <a:t>55 Club -</a:t>
            </a:r>
            <a:r>
              <a:rPr lang="en-GB" dirty="0">
                <a:solidFill>
                  <a:srgbClr val="000000"/>
                </a:solidFill>
                <a:latin typeface="inherit"/>
              </a:rPr>
              <a:t> 55 questions adding the 7x and 8x tables</a:t>
            </a:r>
            <a:endParaRPr lang="en-GB" dirty="0">
              <a:solidFill>
                <a:srgbClr val="878282"/>
              </a:solidFill>
              <a:latin typeface="inherit"/>
            </a:endParaRPr>
          </a:p>
          <a:p>
            <a:pPr algn="just" fontAlgn="base"/>
            <a:r>
              <a:rPr lang="en-GB" b="1" dirty="0">
                <a:solidFill>
                  <a:srgbClr val="000000"/>
                </a:solidFill>
                <a:latin typeface="inherit"/>
              </a:rPr>
              <a:t>66 Club -</a:t>
            </a:r>
            <a:r>
              <a:rPr lang="en-GB" dirty="0">
                <a:solidFill>
                  <a:srgbClr val="000000"/>
                </a:solidFill>
                <a:latin typeface="inherit"/>
              </a:rPr>
              <a:t> 66 questions adding the 9x, 11x and 12x tables</a:t>
            </a:r>
            <a:endParaRPr lang="en-GB" dirty="0">
              <a:solidFill>
                <a:srgbClr val="878282"/>
              </a:solidFill>
              <a:latin typeface="inherit"/>
            </a:endParaRPr>
          </a:p>
          <a:p>
            <a:pPr algn="just" fontAlgn="base"/>
            <a:r>
              <a:rPr lang="en-GB" b="1" dirty="0">
                <a:solidFill>
                  <a:srgbClr val="000000"/>
                </a:solidFill>
                <a:latin typeface="inherit"/>
              </a:rPr>
              <a:t>77 Club -</a:t>
            </a:r>
            <a:r>
              <a:rPr lang="en-GB" dirty="0">
                <a:solidFill>
                  <a:srgbClr val="000000"/>
                </a:solidFill>
                <a:latin typeface="inherit"/>
              </a:rPr>
              <a:t> 77 questions consisting of inverse division facts</a:t>
            </a:r>
            <a:endParaRPr lang="en-GB" dirty="0">
              <a:solidFill>
                <a:srgbClr val="878282"/>
              </a:solidFill>
              <a:latin typeface="inherit"/>
            </a:endParaRPr>
          </a:p>
          <a:p>
            <a:pPr algn="just" fontAlgn="base"/>
            <a:r>
              <a:rPr lang="en-GB" b="1" dirty="0">
                <a:solidFill>
                  <a:srgbClr val="000000"/>
                </a:solidFill>
                <a:latin typeface="inherit"/>
              </a:rPr>
              <a:t>88 Club -</a:t>
            </a:r>
            <a:r>
              <a:rPr lang="en-GB" dirty="0">
                <a:solidFill>
                  <a:srgbClr val="000000"/>
                </a:solidFill>
                <a:latin typeface="inherit"/>
              </a:rPr>
              <a:t> 88 questions of mixed multiplication and division facts</a:t>
            </a:r>
            <a:endParaRPr lang="en-GB" dirty="0">
              <a:solidFill>
                <a:srgbClr val="878282"/>
              </a:solidFill>
              <a:latin typeface="inherit"/>
            </a:endParaRPr>
          </a:p>
          <a:p>
            <a:pPr algn="just" fontAlgn="base"/>
            <a:r>
              <a:rPr lang="en-GB" b="1" dirty="0">
                <a:solidFill>
                  <a:srgbClr val="000000"/>
                </a:solidFill>
                <a:latin typeface="inherit"/>
              </a:rPr>
              <a:t>99 Club -</a:t>
            </a:r>
            <a:r>
              <a:rPr lang="en-GB" dirty="0">
                <a:solidFill>
                  <a:srgbClr val="000000"/>
                </a:solidFill>
                <a:latin typeface="inherit"/>
              </a:rPr>
              <a:t> 99 questions of mixed multiplication and division facts</a:t>
            </a:r>
          </a:p>
          <a:p>
            <a:pPr algn="just" fontAlgn="base"/>
            <a:r>
              <a:rPr lang="en-GB" b="1" i="0" dirty="0">
                <a:solidFill>
                  <a:srgbClr val="000000"/>
                </a:solidFill>
                <a:effectLst/>
                <a:latin typeface="inherit"/>
              </a:rPr>
              <a:t>Bronze Club </a:t>
            </a:r>
            <a:r>
              <a:rPr lang="en-GB" i="0" dirty="0">
                <a:solidFill>
                  <a:srgbClr val="000000"/>
                </a:solidFill>
                <a:effectLst/>
                <a:latin typeface="inherit"/>
              </a:rPr>
              <a:t>– 100 mixed multiplication and division facts</a:t>
            </a:r>
          </a:p>
          <a:p>
            <a:pPr algn="just" fontAlgn="base"/>
            <a:r>
              <a:rPr lang="en-GB" b="1" dirty="0">
                <a:solidFill>
                  <a:srgbClr val="000000"/>
                </a:solidFill>
                <a:latin typeface="inherit"/>
              </a:rPr>
              <a:t>Silver Club - </a:t>
            </a:r>
            <a:r>
              <a:rPr lang="en-GB" dirty="0">
                <a:solidFill>
                  <a:srgbClr val="000000"/>
                </a:solidFill>
                <a:latin typeface="inherit"/>
              </a:rPr>
              <a:t>100 mixed multiplication, division, addition and subtraction facts</a:t>
            </a:r>
          </a:p>
          <a:p>
            <a:pPr algn="just" fontAlgn="base"/>
            <a:r>
              <a:rPr lang="en-GB" b="1" dirty="0">
                <a:solidFill>
                  <a:srgbClr val="000000"/>
                </a:solidFill>
                <a:latin typeface="inherit"/>
              </a:rPr>
              <a:t>Gold Club-</a:t>
            </a:r>
            <a:r>
              <a:rPr lang="en-GB" dirty="0">
                <a:solidFill>
                  <a:srgbClr val="000000"/>
                </a:solidFill>
                <a:latin typeface="inherit"/>
              </a:rPr>
              <a:t>100 mixed multiplication, division, addition and subtraction facts plus questions involving square and cubed numbers.</a:t>
            </a:r>
          </a:p>
          <a:p>
            <a:pPr algn="just" fontAlgn="base"/>
            <a:r>
              <a:rPr lang="en-GB" b="1" dirty="0">
                <a:solidFill>
                  <a:srgbClr val="000000"/>
                </a:solidFill>
                <a:latin typeface="inherit"/>
              </a:rPr>
              <a:t>Platinum Club-</a:t>
            </a:r>
            <a:r>
              <a:rPr lang="en-GB" dirty="0">
                <a:solidFill>
                  <a:srgbClr val="000000"/>
                </a:solidFill>
                <a:latin typeface="inherit"/>
              </a:rPr>
              <a:t>100 mixed multiplication, division, addition and subtraction facts, plus questions involving square and cubed  </a:t>
            </a:r>
            <a:r>
              <a:rPr lang="en-GB" dirty="0">
                <a:latin typeface="inherit"/>
              </a:rPr>
              <a:t> numbers, Roman numerals, BIDMAS, degrees in shapes and algebra</a:t>
            </a:r>
            <a:endParaRPr lang="en-GB" dirty="0">
              <a:solidFill>
                <a:srgbClr val="000000"/>
              </a:solidFill>
              <a:latin typeface="inherit"/>
            </a:endParaRPr>
          </a:p>
          <a:p>
            <a:pPr algn="just" fontAlgn="base"/>
            <a:endParaRPr lang="en-GB" b="1" dirty="0">
              <a:solidFill>
                <a:srgbClr val="000000"/>
              </a:solidFill>
              <a:latin typeface="inherit"/>
            </a:endParaRPr>
          </a:p>
          <a:p>
            <a:pPr algn="just" fontAlgn="base"/>
            <a:endParaRPr lang="en-GB" b="1" i="0" dirty="0">
              <a:solidFill>
                <a:srgbClr val="878282"/>
              </a:solidFill>
              <a:effectLst/>
              <a:latin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3264393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londonexplorer.net/wp-content/uploads/2012/12/36050_99_clu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229" y="276236"/>
            <a:ext cx="1736725" cy="97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343966" y="342117"/>
            <a:ext cx="2043112" cy="846138"/>
          </a:xfrm>
          <a:prstGeom prst="rect">
            <a:avLst/>
          </a:prstGeom>
          <a:solidFill>
            <a:srgbClr val="392C4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40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11 Club</a:t>
            </a: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471488" y="302895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20759" y="2070709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 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Name:___________________ Date:________</a:t>
            </a:r>
            <a:endParaRPr kumimoji="0" lang="en-GB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7953174"/>
              </p:ext>
            </p:extLst>
          </p:nvPr>
        </p:nvGraphicFramePr>
        <p:xfrm>
          <a:off x="471488" y="2790989"/>
          <a:ext cx="5566056" cy="5083332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2783028">
                  <a:extLst>
                    <a:ext uri="{9D8B030D-6E8A-4147-A177-3AD203B41FA5}">
                      <a16:colId xmlns:a16="http://schemas.microsoft.com/office/drawing/2014/main" val="461630679"/>
                    </a:ext>
                  </a:extLst>
                </a:gridCol>
                <a:gridCol w="2783028">
                  <a:extLst>
                    <a:ext uri="{9D8B030D-6E8A-4147-A177-3AD203B41FA5}">
                      <a16:colId xmlns:a16="http://schemas.microsoft.com/office/drawing/2014/main" val="353002443"/>
                    </a:ext>
                  </a:extLst>
                </a:gridCol>
              </a:tblGrid>
              <a:tr h="847222">
                <a:tc>
                  <a:txBody>
                    <a:bodyPr/>
                    <a:lstStyle/>
                    <a:p>
                      <a:r>
                        <a:rPr lang="en-GB" sz="3600" dirty="0"/>
                        <a:t>3+3=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3600" dirty="0"/>
                        <a:t>7+7=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8341890"/>
                  </a:ext>
                </a:extLst>
              </a:tr>
              <a:tr h="847222">
                <a:tc>
                  <a:txBody>
                    <a:bodyPr/>
                    <a:lstStyle/>
                    <a:p>
                      <a:r>
                        <a:rPr lang="en-GB" sz="3600" dirty="0"/>
                        <a:t>2+2=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3600" dirty="0"/>
                        <a:t>1+1=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4821017"/>
                  </a:ext>
                </a:extLst>
              </a:tr>
              <a:tr h="847222">
                <a:tc>
                  <a:txBody>
                    <a:bodyPr/>
                    <a:lstStyle/>
                    <a:p>
                      <a:r>
                        <a:rPr lang="en-GB" sz="3600" dirty="0"/>
                        <a:t>5+5=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3600" dirty="0"/>
                        <a:t>8+8=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78492383"/>
                  </a:ext>
                </a:extLst>
              </a:tr>
              <a:tr h="847222">
                <a:tc>
                  <a:txBody>
                    <a:bodyPr/>
                    <a:lstStyle/>
                    <a:p>
                      <a:r>
                        <a:rPr lang="en-GB" sz="3600" dirty="0"/>
                        <a:t>6+6=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3600" dirty="0"/>
                        <a:t>0+0=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49082759"/>
                  </a:ext>
                </a:extLst>
              </a:tr>
              <a:tr h="847222">
                <a:tc>
                  <a:txBody>
                    <a:bodyPr/>
                    <a:lstStyle/>
                    <a:p>
                      <a:r>
                        <a:rPr lang="en-GB" sz="3600" dirty="0"/>
                        <a:t>9+9=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3600" dirty="0"/>
                        <a:t>10+10=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953196"/>
                  </a:ext>
                </a:extLst>
              </a:tr>
              <a:tr h="847222">
                <a:tc>
                  <a:txBody>
                    <a:bodyPr/>
                    <a:lstStyle/>
                    <a:p>
                      <a:r>
                        <a:rPr lang="en-GB" sz="3600" dirty="0"/>
                        <a:t>4+4=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70487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301173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/>
          <p:nvPr/>
        </p:nvSpPr>
        <p:spPr>
          <a:xfrm>
            <a:off x="215547" y="196084"/>
            <a:ext cx="2042795" cy="845820"/>
          </a:xfrm>
          <a:prstGeom prst="rect">
            <a:avLst/>
          </a:prstGeom>
          <a:solidFill>
            <a:srgbClr val="392C48"/>
          </a:solidFill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4000">
                <a:ln w="1841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FFFFFF"/>
                </a:solidFill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22 Club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http://www.londonexplorer.net/wp-content/uploads/2012/12/36050_99_clu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229" y="276236"/>
            <a:ext cx="1736725" cy="97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1657350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 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Name:___________________ Date:________</a:t>
            </a:r>
            <a:endParaRPr kumimoji="0" lang="en-GB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7347248"/>
              </p:ext>
            </p:extLst>
          </p:nvPr>
        </p:nvGraphicFramePr>
        <p:xfrm>
          <a:off x="277664" y="2272797"/>
          <a:ext cx="6085558" cy="7159301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3029207">
                  <a:extLst>
                    <a:ext uri="{9D8B030D-6E8A-4147-A177-3AD203B41FA5}">
                      <a16:colId xmlns:a16="http://schemas.microsoft.com/office/drawing/2014/main" val="3517567366"/>
                    </a:ext>
                  </a:extLst>
                </a:gridCol>
                <a:gridCol w="3056351">
                  <a:extLst>
                    <a:ext uri="{9D8B030D-6E8A-4147-A177-3AD203B41FA5}">
                      <a16:colId xmlns:a16="http://schemas.microsoft.com/office/drawing/2014/main" val="661287283"/>
                    </a:ext>
                  </a:extLst>
                </a:gridCol>
              </a:tblGrid>
              <a:tr h="537982">
                <a:tc>
                  <a:txBody>
                    <a:bodyPr/>
                    <a:lstStyle/>
                    <a:p>
                      <a:r>
                        <a:rPr lang="en-GB" sz="2800" dirty="0"/>
                        <a:t>1+1+1=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/>
                        <a:t>2+2+2+2+2=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6861318"/>
                  </a:ext>
                </a:extLst>
              </a:tr>
              <a:tr h="537982">
                <a:tc>
                  <a:txBody>
                    <a:bodyPr/>
                    <a:lstStyle/>
                    <a:p>
                      <a:r>
                        <a:rPr lang="en-GB" sz="2800" dirty="0"/>
                        <a:t>4+4+4+4+4=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/>
                        <a:t>0+0+0+0=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3038979"/>
                  </a:ext>
                </a:extLst>
              </a:tr>
              <a:tr h="537982">
                <a:tc>
                  <a:txBody>
                    <a:bodyPr/>
                    <a:lstStyle/>
                    <a:p>
                      <a:r>
                        <a:rPr lang="en-GB" sz="2800" dirty="0"/>
                        <a:t>6+6+6=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/>
                        <a:t>3+3+3+3=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2939577"/>
                  </a:ext>
                </a:extLst>
              </a:tr>
              <a:tr h="537982">
                <a:tc>
                  <a:txBody>
                    <a:bodyPr/>
                    <a:lstStyle/>
                    <a:p>
                      <a:r>
                        <a:rPr lang="en-GB" sz="2800" dirty="0"/>
                        <a:t>3+3+3+3=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/>
                        <a:t>2+2+2=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0636650"/>
                  </a:ext>
                </a:extLst>
              </a:tr>
              <a:tr h="951815">
                <a:tc>
                  <a:txBody>
                    <a:bodyPr/>
                    <a:lstStyle/>
                    <a:p>
                      <a:r>
                        <a:rPr lang="en-GB" sz="2800" dirty="0"/>
                        <a:t>2+2+2+2+2+2=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/>
                        <a:t>8+8+8=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4487781"/>
                  </a:ext>
                </a:extLst>
              </a:tr>
              <a:tr h="537982">
                <a:tc>
                  <a:txBody>
                    <a:bodyPr/>
                    <a:lstStyle/>
                    <a:p>
                      <a:r>
                        <a:rPr lang="en-GB" sz="2800" dirty="0"/>
                        <a:t>0+0+0=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/>
                        <a:t>10+10+10=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4802769"/>
                  </a:ext>
                </a:extLst>
              </a:tr>
              <a:tr h="537982">
                <a:tc>
                  <a:txBody>
                    <a:bodyPr/>
                    <a:lstStyle/>
                    <a:p>
                      <a:r>
                        <a:rPr lang="en-GB" sz="2800" dirty="0"/>
                        <a:t>2+2+2+2=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/>
                        <a:t>7+7+7+7=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6885974"/>
                  </a:ext>
                </a:extLst>
              </a:tr>
              <a:tr h="951815">
                <a:tc>
                  <a:txBody>
                    <a:bodyPr/>
                    <a:lstStyle/>
                    <a:p>
                      <a:r>
                        <a:rPr lang="en-GB" sz="2800" dirty="0"/>
                        <a:t>8+8+8+8+8+8=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/>
                        <a:t>9+9+9=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299337"/>
                  </a:ext>
                </a:extLst>
              </a:tr>
              <a:tr h="951815">
                <a:tc>
                  <a:txBody>
                    <a:bodyPr/>
                    <a:lstStyle/>
                    <a:p>
                      <a:r>
                        <a:rPr lang="en-GB" sz="2800" dirty="0"/>
                        <a:t>10+10+10+10=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/>
                        <a:t>1+1+1+1=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0517726"/>
                  </a:ext>
                </a:extLst>
              </a:tr>
              <a:tr h="537982">
                <a:tc>
                  <a:txBody>
                    <a:bodyPr/>
                    <a:lstStyle/>
                    <a:p>
                      <a:r>
                        <a:rPr lang="en-GB" sz="2800" dirty="0"/>
                        <a:t>7+7+7=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/>
                        <a:t>4+4+4+4=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0906277"/>
                  </a:ext>
                </a:extLst>
              </a:tr>
              <a:tr h="537982">
                <a:tc>
                  <a:txBody>
                    <a:bodyPr/>
                    <a:lstStyle/>
                    <a:p>
                      <a:r>
                        <a:rPr lang="en-GB" sz="2800" dirty="0"/>
                        <a:t>9+9+9+9=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/>
                        <a:t>6+6+6+6=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91292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62374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londonexplorer.net/wp-content/uploads/2012/12/36050_99_clu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229" y="64004"/>
            <a:ext cx="1736725" cy="97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1256517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 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Name:___________________ Date:________</a:t>
            </a:r>
            <a:endParaRPr kumimoji="0" lang="en-GB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7" name="Picture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2" y="1828469"/>
            <a:ext cx="6718935" cy="7576820"/>
          </a:xfrm>
          <a:prstGeom prst="rect">
            <a:avLst/>
          </a:prstGeom>
        </p:spPr>
      </p:pic>
      <p:sp>
        <p:nvSpPr>
          <p:cNvPr id="8" name="Text Box 4"/>
          <p:cNvSpPr txBox="1"/>
          <p:nvPr/>
        </p:nvSpPr>
        <p:spPr>
          <a:xfrm>
            <a:off x="139065" y="130044"/>
            <a:ext cx="2042795" cy="845820"/>
          </a:xfrm>
          <a:prstGeom prst="rect">
            <a:avLst/>
          </a:prstGeom>
          <a:solidFill>
            <a:srgbClr val="392C48"/>
          </a:solidFill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4000">
                <a:ln w="1841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FFFFFF"/>
                </a:solidFill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33 Club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8444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londonexplorer.net/wp-content/uploads/2012/12/36050_99_clu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229" y="64004"/>
            <a:ext cx="1736725" cy="97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1256517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 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Name:___________________ Date:________</a:t>
            </a:r>
            <a:endParaRPr kumimoji="0" lang="en-GB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Text Box 4"/>
          <p:cNvSpPr txBox="1"/>
          <p:nvPr/>
        </p:nvSpPr>
        <p:spPr>
          <a:xfrm>
            <a:off x="190495" y="64004"/>
            <a:ext cx="2042795" cy="845820"/>
          </a:xfrm>
          <a:prstGeom prst="rect">
            <a:avLst/>
          </a:prstGeom>
          <a:solidFill>
            <a:srgbClr val="392C48"/>
          </a:solidFill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4000">
                <a:ln w="1841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FFFFFF"/>
                </a:solidFill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44 Club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40" y="1603211"/>
            <a:ext cx="6830060" cy="804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2573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londonexplorer.net/wp-content/uploads/2012/12/36050_99_clu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229" y="64004"/>
            <a:ext cx="1736725" cy="97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1256517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 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Name:___________________ Date:________</a:t>
            </a:r>
            <a:endParaRPr kumimoji="0" lang="en-GB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Text Box 4"/>
          <p:cNvSpPr txBox="1"/>
          <p:nvPr/>
        </p:nvSpPr>
        <p:spPr>
          <a:xfrm>
            <a:off x="102813" y="64004"/>
            <a:ext cx="2042795" cy="845820"/>
          </a:xfrm>
          <a:prstGeom prst="rect">
            <a:avLst/>
          </a:prstGeom>
          <a:solidFill>
            <a:srgbClr val="392C48"/>
          </a:solidFill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4000">
                <a:ln w="1841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FFFFFF"/>
                </a:solidFill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55 Club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03049"/>
            <a:ext cx="6858000" cy="8103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5157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londonexplorer.net/wp-content/uploads/2012/12/36050_99_clu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229" y="64004"/>
            <a:ext cx="1736725" cy="97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1256517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 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Name:___________________ Date:________</a:t>
            </a:r>
            <a:endParaRPr kumimoji="0" lang="en-GB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Text Box 4"/>
          <p:cNvSpPr txBox="1"/>
          <p:nvPr/>
        </p:nvSpPr>
        <p:spPr>
          <a:xfrm>
            <a:off x="102813" y="64004"/>
            <a:ext cx="2042795" cy="845820"/>
          </a:xfrm>
          <a:prstGeom prst="rect">
            <a:avLst/>
          </a:prstGeom>
          <a:solidFill>
            <a:srgbClr val="392C48"/>
          </a:solidFill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4000" dirty="0">
                <a:ln w="1841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FFFFFF"/>
                </a:solidFill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66 Club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523" y="1471132"/>
            <a:ext cx="6596954" cy="8286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2032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londonexplorer.net/wp-content/uploads/2012/12/36050_99_clu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229" y="64004"/>
            <a:ext cx="1736725" cy="97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1256517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 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Name:___________________ Date:________</a:t>
            </a:r>
            <a:endParaRPr kumimoji="0" lang="en-GB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Text Box 4"/>
          <p:cNvSpPr txBox="1"/>
          <p:nvPr/>
        </p:nvSpPr>
        <p:spPr>
          <a:xfrm>
            <a:off x="102813" y="64004"/>
            <a:ext cx="2042795" cy="845820"/>
          </a:xfrm>
          <a:prstGeom prst="rect">
            <a:avLst/>
          </a:prstGeom>
          <a:solidFill>
            <a:srgbClr val="392C48"/>
          </a:solidFill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4000" dirty="0">
                <a:ln w="1841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FFFFFF"/>
                </a:solidFill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77 Club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352" y="1704703"/>
            <a:ext cx="6337601" cy="7974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6971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londonexplorer.net/wp-content/uploads/2012/12/36050_99_clu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229" y="64004"/>
            <a:ext cx="1736725" cy="97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1256517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 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Name:___________________ Date:________</a:t>
            </a:r>
            <a:endParaRPr kumimoji="0" lang="en-GB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Text Box 4"/>
          <p:cNvSpPr txBox="1"/>
          <p:nvPr/>
        </p:nvSpPr>
        <p:spPr>
          <a:xfrm>
            <a:off x="102813" y="64004"/>
            <a:ext cx="2042795" cy="845820"/>
          </a:xfrm>
          <a:prstGeom prst="rect">
            <a:avLst/>
          </a:prstGeom>
          <a:solidFill>
            <a:srgbClr val="392C48"/>
          </a:solidFill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4000" dirty="0">
                <a:ln w="1841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FFFFFF"/>
                </a:solidFill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88 Club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45" y="1789748"/>
            <a:ext cx="6645910" cy="7972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96737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londonexplorer.net/wp-content/uploads/2012/12/36050_99_clu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229" y="64004"/>
            <a:ext cx="1736725" cy="97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1096638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 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Name:___________________ Date:________</a:t>
            </a:r>
            <a:endParaRPr kumimoji="0" lang="en-GB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Text Box 4"/>
          <p:cNvSpPr txBox="1"/>
          <p:nvPr/>
        </p:nvSpPr>
        <p:spPr>
          <a:xfrm>
            <a:off x="102813" y="64004"/>
            <a:ext cx="2042795" cy="845820"/>
          </a:xfrm>
          <a:prstGeom prst="rect">
            <a:avLst/>
          </a:prstGeom>
          <a:solidFill>
            <a:srgbClr val="392C48"/>
          </a:solidFill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4000" dirty="0">
                <a:ln w="1841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FFFFFF"/>
                </a:solidFill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99 Club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653" y="1283453"/>
            <a:ext cx="6885305" cy="853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6209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londonexplorer.net/wp-content/uploads/2012/12/36050_99_clu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229" y="64004"/>
            <a:ext cx="1736725" cy="97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1057450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 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Name:___________________ Date:________</a:t>
            </a:r>
            <a:endParaRPr kumimoji="0" lang="en-GB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Text Box 4"/>
          <p:cNvSpPr txBox="1"/>
          <p:nvPr/>
        </p:nvSpPr>
        <p:spPr>
          <a:xfrm>
            <a:off x="102813" y="64004"/>
            <a:ext cx="3019210" cy="845820"/>
          </a:xfrm>
          <a:prstGeom prst="rect">
            <a:avLst/>
          </a:prstGeom>
          <a:solidFill>
            <a:srgbClr val="392C48"/>
          </a:solidFill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4000" dirty="0">
                <a:ln w="1841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FFFFFF"/>
                </a:solidFill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Bronze Club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440" y="1388597"/>
            <a:ext cx="6494141" cy="8410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5619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londonexplorer.net/wp-content/uploads/2012/12/36050_99_clu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229" y="64004"/>
            <a:ext cx="1736725" cy="97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1256517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 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Name:___________________ Date:________</a:t>
            </a:r>
            <a:endParaRPr kumimoji="0" lang="en-GB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Text Box 4"/>
          <p:cNvSpPr txBox="1"/>
          <p:nvPr/>
        </p:nvSpPr>
        <p:spPr>
          <a:xfrm>
            <a:off x="102813" y="64004"/>
            <a:ext cx="3019210" cy="845820"/>
          </a:xfrm>
          <a:prstGeom prst="rect">
            <a:avLst/>
          </a:prstGeom>
          <a:solidFill>
            <a:srgbClr val="392C48"/>
          </a:solidFill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4000" dirty="0">
                <a:ln w="1841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FFFFFF"/>
                </a:solidFill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Silver Club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13" y="1603211"/>
            <a:ext cx="6494141" cy="8176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0861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londonexplorer.net/wp-content/uploads/2012/12/36050_99_clu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229" y="64004"/>
            <a:ext cx="1736725" cy="97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1256517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 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Name:___________________ Date:________</a:t>
            </a:r>
            <a:endParaRPr kumimoji="0" lang="en-GB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Text Box 4"/>
          <p:cNvSpPr txBox="1"/>
          <p:nvPr/>
        </p:nvSpPr>
        <p:spPr>
          <a:xfrm>
            <a:off x="102813" y="64004"/>
            <a:ext cx="3019210" cy="845820"/>
          </a:xfrm>
          <a:prstGeom prst="rect">
            <a:avLst/>
          </a:prstGeom>
          <a:solidFill>
            <a:srgbClr val="392C48"/>
          </a:solidFill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4000" dirty="0">
                <a:ln w="1841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FFFFFF"/>
                </a:solidFill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Gold Club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4986534"/>
              </p:ext>
            </p:extLst>
          </p:nvPr>
        </p:nvGraphicFramePr>
        <p:xfrm>
          <a:off x="391884" y="1933306"/>
          <a:ext cx="6061166" cy="7485012"/>
        </p:xfrm>
        <a:graphic>
          <a:graphicData uri="http://schemas.openxmlformats.org/drawingml/2006/table">
            <a:tbl>
              <a:tblPr firstRow="1" firstCol="1" bandRow="1"/>
              <a:tblGrid>
                <a:gridCol w="1009691">
                  <a:extLst>
                    <a:ext uri="{9D8B030D-6E8A-4147-A177-3AD203B41FA5}">
                      <a16:colId xmlns:a16="http://schemas.microsoft.com/office/drawing/2014/main" val="1903484348"/>
                    </a:ext>
                  </a:extLst>
                </a:gridCol>
                <a:gridCol w="1010295">
                  <a:extLst>
                    <a:ext uri="{9D8B030D-6E8A-4147-A177-3AD203B41FA5}">
                      <a16:colId xmlns:a16="http://schemas.microsoft.com/office/drawing/2014/main" val="1226670426"/>
                    </a:ext>
                  </a:extLst>
                </a:gridCol>
                <a:gridCol w="1010295">
                  <a:extLst>
                    <a:ext uri="{9D8B030D-6E8A-4147-A177-3AD203B41FA5}">
                      <a16:colId xmlns:a16="http://schemas.microsoft.com/office/drawing/2014/main" val="2865727520"/>
                    </a:ext>
                  </a:extLst>
                </a:gridCol>
                <a:gridCol w="1010295">
                  <a:extLst>
                    <a:ext uri="{9D8B030D-6E8A-4147-A177-3AD203B41FA5}">
                      <a16:colId xmlns:a16="http://schemas.microsoft.com/office/drawing/2014/main" val="229239149"/>
                    </a:ext>
                  </a:extLst>
                </a:gridCol>
                <a:gridCol w="1010295">
                  <a:extLst>
                    <a:ext uri="{9D8B030D-6E8A-4147-A177-3AD203B41FA5}">
                      <a16:colId xmlns:a16="http://schemas.microsoft.com/office/drawing/2014/main" val="3809080018"/>
                    </a:ext>
                  </a:extLst>
                </a:gridCol>
                <a:gridCol w="1010295">
                  <a:extLst>
                    <a:ext uri="{9D8B030D-6E8A-4147-A177-3AD203B41FA5}">
                      <a16:colId xmlns:a16="http://schemas.microsoft.com/office/drawing/2014/main" val="1674036444"/>
                    </a:ext>
                  </a:extLst>
                </a:gridCol>
              </a:tblGrid>
              <a:tr h="2079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√400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15÷2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16 x 3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1055452"/>
                  </a:ext>
                </a:extLst>
              </a:tr>
              <a:tr h="2079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7 x 8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50 x 17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10 x 18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3466331"/>
                  </a:ext>
                </a:extLst>
              </a:tr>
              <a:tr h="2079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30 x 2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560 ÷ 7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9 x 1.5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7143595"/>
                  </a:ext>
                </a:extLst>
              </a:tr>
              <a:tr h="2079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16 x ½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256÷80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10% of 11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0892"/>
                  </a:ext>
                </a:extLst>
              </a:tr>
              <a:tr h="2079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8 x 7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14(5)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13 x 12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19445761"/>
                  </a:ext>
                </a:extLst>
              </a:tr>
              <a:tr h="2079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48÷16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28 x 0.25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135 ÷9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77075754"/>
                  </a:ext>
                </a:extLst>
              </a:tr>
              <a:tr h="2079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256÷4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48 x 2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1280÷2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8748351"/>
                  </a:ext>
                </a:extLst>
              </a:tr>
              <a:tr h="2079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¾ of 80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0.25 x 28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10²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39657505"/>
                  </a:ext>
                </a:extLst>
              </a:tr>
              <a:tr h="2079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5 x 2.2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560÷8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1.5 x 9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9099842"/>
                  </a:ext>
                </a:extLst>
              </a:tr>
              <a:tr h="2079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20 x 3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2560÷80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½ x 16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83913314"/>
                  </a:ext>
                </a:extLst>
              </a:tr>
              <a:tr h="2079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64 x 0.5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10³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√25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19295824"/>
                  </a:ext>
                </a:extLst>
              </a:tr>
              <a:tr h="2079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20²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156÷13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1³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28158277"/>
                  </a:ext>
                </a:extLst>
              </a:tr>
              <a:tr h="2079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256÷8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9 x 15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2 x 48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69059591"/>
                  </a:ext>
                </a:extLst>
              </a:tr>
              <a:tr h="2079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17 x 5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√100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2.2 x 5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7986541"/>
                  </a:ext>
                </a:extLst>
              </a:tr>
              <a:tr h="2079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6 x 19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128÷64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7²+15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62715880"/>
                  </a:ext>
                </a:extLst>
              </a:tr>
              <a:tr h="2079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0.5 x 200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1²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5 x 170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4841702"/>
                  </a:ext>
                </a:extLst>
              </a:tr>
              <a:tr h="2079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½ of 200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0.5 x 17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230÷1000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45872042"/>
                  </a:ext>
                </a:extLst>
              </a:tr>
              <a:tr h="2079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85÷5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12 x 13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(6x2)+8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6100568"/>
                  </a:ext>
                </a:extLst>
              </a:tr>
              <a:tr h="2079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600÷2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28 x 0.5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230÷100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09494615"/>
                  </a:ext>
                </a:extLst>
              </a:tr>
              <a:tr h="2079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128÷2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0.6 x 100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3 x 16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46978936"/>
                  </a:ext>
                </a:extLst>
              </a:tr>
              <a:tr h="2079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¼ of 80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2³+3²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34 x 20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4245029"/>
                  </a:ext>
                </a:extLst>
              </a:tr>
              <a:tr h="2079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2 x 30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½ of 80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50% of 200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74681432"/>
                  </a:ext>
                </a:extLst>
              </a:tr>
              <a:tr h="2079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19 x 6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3 x 20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5(14)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58418444"/>
                  </a:ext>
                </a:extLst>
              </a:tr>
              <a:tr h="2079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8 x 8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11 x 11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6+8x2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36261884"/>
                  </a:ext>
                </a:extLst>
              </a:tr>
              <a:tr h="2079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300 x 11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63 x 5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210÷70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45764391"/>
                  </a:ext>
                </a:extLst>
              </a:tr>
              <a:tr h="2079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660 ÷ 33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6² + 2²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699 x 1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19316165"/>
                  </a:ext>
                </a:extLst>
              </a:tr>
              <a:tr h="2079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20% of 72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1000÷100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54 x 3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22015515"/>
                  </a:ext>
                </a:extLst>
              </a:tr>
              <a:tr h="2079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(7+2)x8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0.5x6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5 x 63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3338718"/>
                  </a:ext>
                </a:extLst>
              </a:tr>
              <a:tr h="2079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660 ÷ 20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315÷63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100 x 10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21147706"/>
                  </a:ext>
                </a:extLst>
              </a:tr>
              <a:tr h="2079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10% of 72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1000 ÷10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333÷1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04918604"/>
                  </a:ext>
                </a:extLst>
              </a:tr>
              <a:tr h="2079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√81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0³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2²+6²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61034868"/>
                  </a:ext>
                </a:extLst>
              </a:tr>
              <a:tr h="2079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315÷5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333 ÷ 10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333÷10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65222224"/>
                  </a:ext>
                </a:extLst>
              </a:tr>
              <a:tr h="2079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3 x 54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5² + 6²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33 x 20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8991110"/>
                  </a:ext>
                </a:extLst>
              </a:tr>
              <a:tr h="2079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4³+5³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20 x 33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699÷1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46924626"/>
                  </a:ext>
                </a:extLst>
              </a:tr>
              <a:tr h="2079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5³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10 x 100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√36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83124"/>
                  </a:ext>
                </a:extLst>
              </a:tr>
              <a:tr h="2079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4³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11 x 300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Comic Sans MS" panose="030F0702030302020204" pitchFamily="66" charset="0"/>
                        </a:rPr>
                        <a:t>√64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8796" marR="487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684689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14932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londonexplorer.net/wp-content/uploads/2012/12/36050_99_clu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229" y="64004"/>
            <a:ext cx="1736725" cy="97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1256517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 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Name:___________________ Date:________</a:t>
            </a:r>
            <a:endParaRPr kumimoji="0" lang="en-GB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Text Box 4"/>
          <p:cNvSpPr txBox="1"/>
          <p:nvPr/>
        </p:nvSpPr>
        <p:spPr>
          <a:xfrm>
            <a:off x="102813" y="64004"/>
            <a:ext cx="3411096" cy="845820"/>
          </a:xfrm>
          <a:prstGeom prst="rect">
            <a:avLst/>
          </a:prstGeom>
          <a:solidFill>
            <a:srgbClr val="392C48"/>
          </a:solidFill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4000" dirty="0">
                <a:ln w="1841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FFFFFF"/>
                </a:solidFill>
                <a:effectLst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Platinum Club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13" y="1603211"/>
            <a:ext cx="6633451" cy="8011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1258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69</TotalTime>
  <Words>710</Words>
  <Application>Microsoft Office PowerPoint</Application>
  <PresentationFormat>A4 Paper (210x297 mm)</PresentationFormat>
  <Paragraphs>322</Paragraphs>
  <Slides>14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Arial</vt:lpstr>
      <vt:lpstr>Calibri</vt:lpstr>
      <vt:lpstr>Calibri Light</vt:lpstr>
      <vt:lpstr>Century Gothic</vt:lpstr>
      <vt:lpstr>inherit</vt:lpstr>
      <vt:lpstr>Open Sans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Armitage CE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 Dooley</dc:creator>
  <cp:lastModifiedBy>Danni’elle Barker</cp:lastModifiedBy>
  <cp:revision>9</cp:revision>
  <cp:lastPrinted>2021-11-09T16:30:23Z</cp:lastPrinted>
  <dcterms:created xsi:type="dcterms:W3CDTF">2021-11-08T20:37:16Z</dcterms:created>
  <dcterms:modified xsi:type="dcterms:W3CDTF">2024-09-06T12:03:06Z</dcterms:modified>
</cp:coreProperties>
</file>