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DDDDDD"/>
    <a:srgbClr val="FF9900"/>
    <a:srgbClr val="99CC00"/>
    <a:srgbClr val="00FFFF"/>
    <a:srgbClr val="FF99FF"/>
    <a:srgbClr val="861799"/>
    <a:srgbClr val="7C158D"/>
    <a:srgbClr val="9619AB"/>
    <a:srgbClr val="A01AB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827D04-3D74-4C52-CA82-DB7518A40765}" v="84" dt="2026-01-20T20:53:20.549"/>
    <p1510:client id="{D2EB7299-734F-32B6-0F82-9ACF00AF83D4}" v="106" dt="2026-01-20T09:49:20.0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E543E-728E-33C3-E56F-5522A439E1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6B63317-BA10-4E44-AFD3-F649FEBA7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B3940FD-325C-9279-B8CD-DF2470A0B6C4}"/>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5" name="Footer Placeholder 4">
            <a:extLst>
              <a:ext uri="{FF2B5EF4-FFF2-40B4-BE49-F238E27FC236}">
                <a16:creationId xmlns:a16="http://schemas.microsoft.com/office/drawing/2014/main" id="{0FE6B850-C10D-6CFA-B1FF-5E984C5EC0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60DD14-B14D-F69F-763D-C73D3CFB6220}"/>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37605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A8272-8E71-3BEA-E093-1003E256DF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724231-2ABB-273F-7D9C-E08820A81B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7F2B43-6192-E16F-3371-03F6D311A3D5}"/>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5" name="Footer Placeholder 4">
            <a:extLst>
              <a:ext uri="{FF2B5EF4-FFF2-40B4-BE49-F238E27FC236}">
                <a16:creationId xmlns:a16="http://schemas.microsoft.com/office/drawing/2014/main" id="{3BE86E5E-0280-7EF9-F4B8-C3B33FE1DA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188AE9-3DA0-9C69-E681-79656EFBB4F3}"/>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69868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AB01B-D0B2-A924-E6E6-A677F2E102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BD0AE62-EF5A-3F75-AD65-CAA717BE76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F1E3BAD-5238-0465-37E7-B3E04D8D57A7}"/>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5" name="Footer Placeholder 4">
            <a:extLst>
              <a:ext uri="{FF2B5EF4-FFF2-40B4-BE49-F238E27FC236}">
                <a16:creationId xmlns:a16="http://schemas.microsoft.com/office/drawing/2014/main" id="{102A53BB-0A34-3557-F755-047563CA10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CF8DB9-2DFA-702E-DCB3-43285F76315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538677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57086-C795-0527-566D-50E0CB077F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D7BE853-BC83-2C52-00CA-FC622615F9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3A05A6C-37E8-375B-FE6B-8B9E5D3952D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D78EA5F-D616-C55D-F180-5B4A01619E8E}"/>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6" name="Footer Placeholder 5">
            <a:extLst>
              <a:ext uri="{FF2B5EF4-FFF2-40B4-BE49-F238E27FC236}">
                <a16:creationId xmlns:a16="http://schemas.microsoft.com/office/drawing/2014/main" id="{110D3B4B-6E9E-EAD7-BF23-FCB3E94849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030CE6-CC5F-D0AC-0A8E-03722EF03467}"/>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498915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DD9A9-1210-8726-B9B3-D20B9751FF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30C9C5-E68C-BB2D-A04B-10B191E776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44042D-C976-7CB9-25A1-24D9920046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3C142C-1CC3-01DB-14D7-408B7A6BFB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163EC3F-8387-9A13-9A7D-CED02051DB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734A60-CE5A-0588-C28B-A1CB76B1B832}"/>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8" name="Footer Placeholder 7">
            <a:extLst>
              <a:ext uri="{FF2B5EF4-FFF2-40B4-BE49-F238E27FC236}">
                <a16:creationId xmlns:a16="http://schemas.microsoft.com/office/drawing/2014/main" id="{0BF2F913-A2AB-8233-80E7-2D87134095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8834A4E-E280-90F0-7755-6D06F857FB3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399739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6B543-0DAC-42BE-92DC-8C4F0B7302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C911562-726D-A03D-23F4-98C0D5B5182D}"/>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4" name="Footer Placeholder 3">
            <a:extLst>
              <a:ext uri="{FF2B5EF4-FFF2-40B4-BE49-F238E27FC236}">
                <a16:creationId xmlns:a16="http://schemas.microsoft.com/office/drawing/2014/main" id="{7D328302-F3B2-983C-AB61-3289D28521E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9BA8FE-73D7-4745-0624-CB862D016786}"/>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732117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522D84-36F0-B704-2013-0F3C269AEC6F}"/>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3" name="Footer Placeholder 2">
            <a:extLst>
              <a:ext uri="{FF2B5EF4-FFF2-40B4-BE49-F238E27FC236}">
                <a16:creationId xmlns:a16="http://schemas.microsoft.com/office/drawing/2014/main" id="{CC6AAA35-EC9A-0C51-3C89-C97D697AF7D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BF98A0E-D034-2A5D-F5E4-7F91017C2ECF}"/>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37091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885CD-FC84-2461-28F6-6F14E0CAC8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EB8E940-17B7-993E-0F96-B4612E9343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1BC6E1-E802-E1A1-D5F3-B9A1BA2DA1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C7801D-0635-EB8E-61D9-6BAD5AE092E6}"/>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6" name="Footer Placeholder 5">
            <a:extLst>
              <a:ext uri="{FF2B5EF4-FFF2-40B4-BE49-F238E27FC236}">
                <a16:creationId xmlns:a16="http://schemas.microsoft.com/office/drawing/2014/main" id="{B9DD9A86-DC7C-0031-047C-8682BF78EC3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D938C90-6F17-4B96-19C5-3C9A4402904A}"/>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923042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90BAD-E84C-8E5B-C94B-93EE37ABE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FF0201-DAFA-126F-6FA7-FEE8736F58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C6200C7-1EAC-8317-447D-3804426FAA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78353B-3744-AD70-F719-06A105129B76}"/>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6" name="Footer Placeholder 5">
            <a:extLst>
              <a:ext uri="{FF2B5EF4-FFF2-40B4-BE49-F238E27FC236}">
                <a16:creationId xmlns:a16="http://schemas.microsoft.com/office/drawing/2014/main" id="{DC6A625C-07FA-FE76-476A-281591E454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5A25B3-C540-7F3C-1697-B3ED2DB2A42D}"/>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2142776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2257E-946C-8690-09DA-3B69F1DBC10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12C89D-589A-5264-2F4A-11A581149E9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00256B-1400-EA87-56A0-92648EA72A35}"/>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5" name="Footer Placeholder 4">
            <a:extLst>
              <a:ext uri="{FF2B5EF4-FFF2-40B4-BE49-F238E27FC236}">
                <a16:creationId xmlns:a16="http://schemas.microsoft.com/office/drawing/2014/main" id="{82FF579F-DC0E-B90E-CC59-7587D06FE9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994E3A-AC23-D739-C37C-79BE2EECA3F5}"/>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8966681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B1EC91-789C-8545-72ED-CE07FE8429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B2ADA1-DAF8-BCF1-9ED2-7F2230E9FAC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56E4C0-8209-1665-0E62-BCF031A4E61A}"/>
              </a:ext>
            </a:extLst>
          </p:cNvPr>
          <p:cNvSpPr>
            <a:spLocks noGrp="1"/>
          </p:cNvSpPr>
          <p:nvPr>
            <p:ph type="dt" sz="half" idx="10"/>
          </p:nvPr>
        </p:nvSpPr>
        <p:spPr/>
        <p:txBody>
          <a:bodyPr/>
          <a:lstStyle/>
          <a:p>
            <a:fld id="{9BB74907-4B5C-491B-8FEE-F40F691F6A79}" type="datetimeFigureOut">
              <a:rPr lang="en-GB" smtClean="0"/>
              <a:t>20/01/2026</a:t>
            </a:fld>
            <a:endParaRPr lang="en-GB"/>
          </a:p>
        </p:txBody>
      </p:sp>
      <p:sp>
        <p:nvSpPr>
          <p:cNvPr id="5" name="Footer Placeholder 4">
            <a:extLst>
              <a:ext uri="{FF2B5EF4-FFF2-40B4-BE49-F238E27FC236}">
                <a16:creationId xmlns:a16="http://schemas.microsoft.com/office/drawing/2014/main" id="{9AC1B676-BCF0-F306-576B-930062C64E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E2D5A-A6E8-D891-60CC-C1C38DB70848}"/>
              </a:ext>
            </a:extLst>
          </p:cNvPr>
          <p:cNvSpPr>
            <a:spLocks noGrp="1"/>
          </p:cNvSpPr>
          <p:nvPr>
            <p:ph type="sldNum" sz="quarter" idx="12"/>
          </p:nvPr>
        </p:nvSpPr>
        <p:spPr/>
        <p:txBody>
          <a:bodyPr/>
          <a:lstStyle/>
          <a:p>
            <a:fld id="{4CD9BE32-1470-494C-A793-6E8FBF096072}" type="slidenum">
              <a:rPr lang="en-GB" smtClean="0"/>
              <a:t>‹#›</a:t>
            </a:fld>
            <a:endParaRPr lang="en-GB"/>
          </a:p>
        </p:txBody>
      </p:sp>
    </p:spTree>
    <p:extLst>
      <p:ext uri="{BB962C8B-B14F-4D97-AF65-F5344CB8AC3E}">
        <p14:creationId xmlns:p14="http://schemas.microsoft.com/office/powerpoint/2010/main" val="129538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262CE99-4DC4-FB0F-0A2A-3E1B6A08A2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FF0D7E4-B211-93E8-F718-01ABDB31642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90ADE-10D7-8853-43E2-82B2FF245E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B74907-4B5C-491B-8FEE-F40F691F6A79}" type="datetimeFigureOut">
              <a:rPr lang="en-GB" smtClean="0"/>
              <a:t>20/01/2026</a:t>
            </a:fld>
            <a:endParaRPr lang="en-GB"/>
          </a:p>
        </p:txBody>
      </p:sp>
      <p:sp>
        <p:nvSpPr>
          <p:cNvPr id="5" name="Footer Placeholder 4">
            <a:extLst>
              <a:ext uri="{FF2B5EF4-FFF2-40B4-BE49-F238E27FC236}">
                <a16:creationId xmlns:a16="http://schemas.microsoft.com/office/drawing/2014/main" id="{D75D464A-5E4F-0D60-C773-A9C9C9F1655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DEDB62-9427-8FA6-22AA-0AFF27DA45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D9BE32-1470-494C-A793-6E8FBF096072}" type="slidenum">
              <a:rPr lang="en-GB" smtClean="0"/>
              <a:t>‹#›</a:t>
            </a:fld>
            <a:endParaRPr lang="en-GB"/>
          </a:p>
        </p:txBody>
      </p:sp>
    </p:spTree>
    <p:extLst>
      <p:ext uri="{BB962C8B-B14F-4D97-AF65-F5344CB8AC3E}">
        <p14:creationId xmlns:p14="http://schemas.microsoft.com/office/powerpoint/2010/main" val="1863755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99915"/>
            <a:ext cx="3679531" cy="3104747"/>
          </a:xfrm>
          <a:prstGeom prst="hexagon">
            <a:avLst/>
          </a:prstGeom>
          <a:solidFill>
            <a:schemeClr val="bg1"/>
          </a:solidFill>
          <a:ln w="5715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12468" y="3429000"/>
            <a:ext cx="3679531" cy="3104747"/>
          </a:xfrm>
          <a:prstGeom prst="hexagon">
            <a:avLst/>
          </a:prstGeom>
          <a:solidFill>
            <a:schemeClr val="bg1"/>
          </a:solidFill>
          <a:ln w="57150">
            <a:solidFill>
              <a:srgbClr val="FF99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4" name="TextBox 53">
            <a:extLst>
              <a:ext uri="{FF2B5EF4-FFF2-40B4-BE49-F238E27FC236}">
                <a16:creationId xmlns:a16="http://schemas.microsoft.com/office/drawing/2014/main" id="{CDE65097-F6B9-6F01-1303-58697D6EEC6B}"/>
              </a:ext>
            </a:extLst>
          </p:cNvPr>
          <p:cNvSpPr txBox="1"/>
          <p:nvPr/>
        </p:nvSpPr>
        <p:spPr>
          <a:xfrm>
            <a:off x="2843826" y="284426"/>
            <a:ext cx="2754650" cy="2462213"/>
          </a:xfrm>
          <a:prstGeom prst="rect">
            <a:avLst/>
          </a:prstGeom>
          <a:noFill/>
        </p:spPr>
        <p:txBody>
          <a:bodyPr wrap="square" lIns="91440" tIns="45720" rIns="91440" bIns="45720" rtlCol="0" anchor="t">
            <a:spAutoFit/>
          </a:bodyPr>
          <a:lstStyle/>
          <a:p>
            <a:pPr algn="ctr"/>
            <a:r>
              <a:rPr lang="en-GB" b="1"/>
              <a:t>Maths</a:t>
            </a:r>
          </a:p>
          <a:p>
            <a:pPr algn="ctr"/>
            <a:r>
              <a:rPr lang="en-GB" b="1"/>
              <a:t>This half term we will be looking at money and starting to look at multiplication and division.</a:t>
            </a:r>
          </a:p>
          <a:p>
            <a:pPr algn="ctr"/>
            <a:endParaRPr lang="en-GB">
              <a:ea typeface="Calibri"/>
              <a:cs typeface="Calibri"/>
            </a:endParaRPr>
          </a:p>
          <a:p>
            <a:pPr algn="ctr"/>
            <a:endParaRPr lang="en-GB">
              <a:ea typeface="Calibri"/>
              <a:cs typeface="Calibri"/>
            </a:endParaRPr>
          </a:p>
          <a:p>
            <a:pPr algn="ctr"/>
            <a:endParaRPr lang="en-GB">
              <a:ea typeface="Calibri"/>
              <a:cs typeface="Calibri"/>
            </a:endParaRPr>
          </a:p>
          <a:p>
            <a:pPr algn="ctr"/>
            <a:endParaRPr lang="en-GB" sz="1000">
              <a:ea typeface="Calibri" panose="020F0502020204030204"/>
              <a:cs typeface="Calibri" panose="020F0502020204030204"/>
            </a:endParaRPr>
          </a:p>
        </p:txBody>
      </p:sp>
      <p:sp>
        <p:nvSpPr>
          <p:cNvPr id="55" name="TextBox 54">
            <a:extLst>
              <a:ext uri="{FF2B5EF4-FFF2-40B4-BE49-F238E27FC236}">
                <a16:creationId xmlns:a16="http://schemas.microsoft.com/office/drawing/2014/main" id="{45B1D3BB-D22A-9F57-A94D-702288B71F2D}"/>
              </a:ext>
            </a:extLst>
          </p:cNvPr>
          <p:cNvSpPr txBox="1"/>
          <p:nvPr/>
        </p:nvSpPr>
        <p:spPr>
          <a:xfrm>
            <a:off x="3001138" y="3696788"/>
            <a:ext cx="2380394" cy="2339102"/>
          </a:xfrm>
          <a:prstGeom prst="rect">
            <a:avLst/>
          </a:prstGeom>
          <a:noFill/>
        </p:spPr>
        <p:txBody>
          <a:bodyPr wrap="square" lIns="91440" tIns="45720" rIns="91440" bIns="45720" rtlCol="0" anchor="t">
            <a:spAutoFit/>
          </a:bodyPr>
          <a:lstStyle/>
          <a:p>
            <a:pPr algn="ctr"/>
            <a:r>
              <a:rPr lang="en-GB" b="1"/>
              <a:t>English</a:t>
            </a:r>
          </a:p>
          <a:p>
            <a:pPr algn="ctr"/>
            <a:r>
              <a:rPr lang="en-GB" sz="1600">
                <a:ea typeface="Calibri"/>
                <a:cs typeface="Calibri"/>
              </a:rPr>
              <a:t>In English, we will be writing our own instructions 'How to look after a sunflower'. We even plant our own seeds and text out our instructions.</a:t>
            </a:r>
          </a:p>
          <a:p>
            <a:pPr algn="ctr"/>
            <a:endParaRPr lang="en-GB" sz="1600">
              <a:ea typeface="Calibri"/>
              <a:cs typeface="Calibri"/>
            </a:endParaRPr>
          </a:p>
        </p:txBody>
      </p:sp>
      <p:sp>
        <p:nvSpPr>
          <p:cNvPr id="56" name="TextBox 55">
            <a:extLst>
              <a:ext uri="{FF2B5EF4-FFF2-40B4-BE49-F238E27FC236}">
                <a16:creationId xmlns:a16="http://schemas.microsoft.com/office/drawing/2014/main" id="{2B48F191-0755-09A4-BC9F-B92DB72FD207}"/>
              </a:ext>
            </a:extLst>
          </p:cNvPr>
          <p:cNvSpPr txBox="1"/>
          <p:nvPr/>
        </p:nvSpPr>
        <p:spPr>
          <a:xfrm>
            <a:off x="5708602" y="1799994"/>
            <a:ext cx="3025813" cy="5016758"/>
          </a:xfrm>
          <a:prstGeom prst="rect">
            <a:avLst/>
          </a:prstGeom>
          <a:noFill/>
        </p:spPr>
        <p:txBody>
          <a:bodyPr wrap="square" lIns="91440" tIns="45720" rIns="91440" bIns="45720" rtlCol="0" anchor="t">
            <a:spAutoFit/>
          </a:bodyPr>
          <a:lstStyle/>
          <a:p>
            <a:pPr algn="ctr"/>
            <a:r>
              <a:rPr lang="en-GB" b="1" dirty="0"/>
              <a:t>Science</a:t>
            </a:r>
            <a:endParaRPr lang="en-GB" b="1" dirty="0">
              <a:ea typeface="Calibri"/>
              <a:cs typeface="Calibri"/>
            </a:endParaRPr>
          </a:p>
          <a:p>
            <a:pPr algn="ctr"/>
            <a:r>
              <a:rPr lang="en-GB" b="1" dirty="0">
                <a:ea typeface="Calibri"/>
                <a:cs typeface="Calibri"/>
              </a:rPr>
              <a:t>Materials</a:t>
            </a:r>
          </a:p>
          <a:p>
            <a:pPr algn="ctr"/>
            <a:endParaRPr lang="en-GB" sz="1600" b="1" dirty="0">
              <a:ea typeface="Calibri"/>
              <a:cs typeface="Calibri"/>
            </a:endParaRPr>
          </a:p>
          <a:p>
            <a:pPr algn="ctr"/>
            <a:r>
              <a:rPr lang="en-GB" dirty="0">
                <a:ea typeface="Calibri"/>
                <a:cs typeface="Calibri"/>
              </a:rPr>
              <a:t>The children will  be looking at a range of materials.  The children will be able to identify and classify different materials.  They will be able to perform simple tests.</a:t>
            </a:r>
          </a:p>
          <a:p>
            <a:pPr algn="ctr"/>
            <a:endParaRPr lang="en-GB" sz="1600" dirty="0">
              <a:ea typeface="Calibri"/>
              <a:cs typeface="Calibri"/>
            </a:endParaRPr>
          </a:p>
          <a:p>
            <a:pPr algn="ctr"/>
            <a:endParaRPr lang="en-GB" sz="1600" dirty="0">
              <a:ea typeface="Calibri"/>
              <a:cs typeface="Calibri"/>
            </a:endParaRPr>
          </a:p>
          <a:p>
            <a:pPr algn="ctr"/>
            <a:endParaRPr lang="en-GB" sz="1600">
              <a:ea typeface="Calibri" panose="020F0502020204030204"/>
              <a:cs typeface="Calibri" panose="020F0502020204030204"/>
            </a:endParaRPr>
          </a:p>
          <a:p>
            <a:pPr algn="ctr"/>
            <a:endParaRPr lang="en-GB" sz="1600" b="1">
              <a:ea typeface="Calibri" panose="020F0502020204030204"/>
              <a:cs typeface="Calibri" panose="020F0502020204030204"/>
            </a:endParaRPr>
          </a:p>
          <a:p>
            <a:pPr algn="ctr"/>
            <a:endParaRPr lang="en-GB" sz="1600" b="1">
              <a:ea typeface="Calibri" panose="020F0502020204030204"/>
              <a:cs typeface="Calibri" panose="020F0502020204030204"/>
            </a:endParaRPr>
          </a:p>
          <a:p>
            <a:pPr algn="ctr"/>
            <a:endParaRPr lang="en-GB" sz="2000">
              <a:ea typeface="Calibri" panose="020F0502020204030204"/>
              <a:cs typeface="Calibri" panose="020F0502020204030204"/>
            </a:endParaRPr>
          </a:p>
          <a:p>
            <a:pPr algn="ctr" fontAlgn="base"/>
            <a:endParaRPr lang="en-GB" sz="1600">
              <a:ea typeface="Calibri" panose="020F0502020204030204"/>
              <a:cs typeface="Calibri" panose="020F0502020204030204"/>
            </a:endParaRPr>
          </a:p>
          <a:p>
            <a:pPr algn="ctr" fontAlgn="base"/>
            <a:endParaRPr lang="en-GB" sz="1600" b="1">
              <a:ea typeface="Calibri" panose="020F0502020204030204"/>
              <a:cs typeface="Calibri" panose="020F0502020204030204"/>
            </a:endParaRPr>
          </a:p>
          <a:p>
            <a:pPr algn="ctr"/>
            <a:endParaRPr lang="en-GB" b="1">
              <a:ea typeface="Calibri" panose="020F0502020204030204"/>
              <a:cs typeface="Calibri" panose="020F0502020204030204"/>
            </a:endParaRPr>
          </a:p>
          <a:p>
            <a:pPr algn="ctr"/>
            <a:endParaRPr lang="en-GB" sz="1000">
              <a:ea typeface="Calibri" panose="020F0502020204030204"/>
              <a:cs typeface="Calibri" panose="020F0502020204030204"/>
            </a:endParaRPr>
          </a:p>
        </p:txBody>
      </p:sp>
      <p:sp>
        <p:nvSpPr>
          <p:cNvPr id="57" name="TextBox 56">
            <a:extLst>
              <a:ext uri="{FF2B5EF4-FFF2-40B4-BE49-F238E27FC236}">
                <a16:creationId xmlns:a16="http://schemas.microsoft.com/office/drawing/2014/main" id="{D5E86F0F-6262-E1DA-1AF9-59DA7FD70B72}"/>
              </a:ext>
            </a:extLst>
          </p:cNvPr>
          <p:cNvSpPr txBox="1"/>
          <p:nvPr/>
        </p:nvSpPr>
        <p:spPr>
          <a:xfrm>
            <a:off x="8784490" y="316147"/>
            <a:ext cx="2913893" cy="3016210"/>
          </a:xfrm>
          <a:prstGeom prst="rect">
            <a:avLst/>
          </a:prstGeom>
          <a:noFill/>
        </p:spPr>
        <p:txBody>
          <a:bodyPr wrap="square" lIns="91440" tIns="45720" rIns="91440" bIns="45720" rtlCol="0" anchor="t">
            <a:spAutoFit/>
          </a:bodyPr>
          <a:lstStyle/>
          <a:p>
            <a:pPr algn="ctr"/>
            <a:r>
              <a:rPr lang="en-GB" b="1">
                <a:cs typeface="Calibri"/>
              </a:rPr>
              <a:t>History</a:t>
            </a:r>
            <a:endParaRPr lang="en-GB">
              <a:ea typeface="Calibri"/>
              <a:cs typeface="Calibri"/>
            </a:endParaRPr>
          </a:p>
          <a:p>
            <a:pPr algn="ctr"/>
            <a:r>
              <a:rPr lang="en-GB">
                <a:ea typeface="Calibri"/>
                <a:cs typeface="Calibri"/>
              </a:rPr>
              <a:t>The History of Space Travel</a:t>
            </a:r>
          </a:p>
          <a:p>
            <a:pPr algn="ctr"/>
            <a:r>
              <a:rPr lang="en-GB">
                <a:ea typeface="Calibri"/>
                <a:cs typeface="Calibri"/>
              </a:rPr>
              <a:t>We will learn about </a:t>
            </a:r>
            <a:r>
              <a:rPr lang="en-GB">
                <a:latin typeface="Calibri"/>
                <a:ea typeface="Calibri"/>
                <a:cs typeface="Arial"/>
              </a:rPr>
              <a:t>Neil Armstrong and how he contributed to international achievement. We will also look at how technology has improved our knowledge of space travel.</a:t>
            </a:r>
          </a:p>
          <a:p>
            <a:pPr algn="ctr"/>
            <a:endParaRPr lang="en-GB">
              <a:ea typeface="Calibri"/>
              <a:cs typeface="Calibri"/>
            </a:endParaRPr>
          </a:p>
          <a:p>
            <a:pPr algn="ctr"/>
            <a:endParaRPr lang="en-GB" sz="1000">
              <a:ea typeface="Calibri" panose="020F0502020204030204"/>
              <a:cs typeface="Calibri" panose="020F0502020204030204"/>
            </a:endParaRPr>
          </a:p>
        </p:txBody>
      </p:sp>
      <p:sp>
        <p:nvSpPr>
          <p:cNvPr id="58" name="TextBox 57">
            <a:extLst>
              <a:ext uri="{FF2B5EF4-FFF2-40B4-BE49-F238E27FC236}">
                <a16:creationId xmlns:a16="http://schemas.microsoft.com/office/drawing/2014/main" id="{088A977B-7339-F271-9A98-1C44FF1EBF84}"/>
              </a:ext>
            </a:extLst>
          </p:cNvPr>
          <p:cNvSpPr txBox="1"/>
          <p:nvPr/>
        </p:nvSpPr>
        <p:spPr>
          <a:xfrm>
            <a:off x="8903243" y="3414623"/>
            <a:ext cx="2782960" cy="3016210"/>
          </a:xfrm>
          <a:prstGeom prst="rect">
            <a:avLst/>
          </a:prstGeom>
          <a:noFill/>
        </p:spPr>
        <p:txBody>
          <a:bodyPr wrap="square" lIns="91440" tIns="45720" rIns="91440" bIns="45720" rtlCol="0" anchor="t">
            <a:spAutoFit/>
          </a:bodyPr>
          <a:lstStyle/>
          <a:p>
            <a:pPr algn="ctr"/>
            <a:r>
              <a:rPr lang="en-GB" b="1"/>
              <a:t>DT</a:t>
            </a:r>
          </a:p>
          <a:p>
            <a:pPr algn="ctr"/>
            <a:r>
              <a:rPr lang="en-GB">
                <a:ea typeface="Calibri"/>
                <a:cs typeface="Calibri"/>
              </a:rPr>
              <a:t>This half term we will explore Mechanisms. We are looking at Wheels and Axles and will explore how to join different parts. We will investigate the best material to use for axles out of plastic tubing and cardboard triangles.</a:t>
            </a:r>
          </a:p>
          <a:p>
            <a:pPr algn="ctr"/>
            <a:endParaRPr lang="en-GB" sz="1000">
              <a:ea typeface="Calibri"/>
              <a:cs typeface="Calibri"/>
            </a:endParaRPr>
          </a:p>
        </p:txBody>
      </p:sp>
      <p:pic>
        <p:nvPicPr>
          <p:cNvPr id="61" name="Picture 60" descr="A logo with a couple of kids holding hands under a tree&#10;&#10;Description automatically generated">
            <a:extLst>
              <a:ext uri="{FF2B5EF4-FFF2-40B4-BE49-F238E27FC236}">
                <a16:creationId xmlns:a16="http://schemas.microsoft.com/office/drawing/2014/main" id="{EFD92009-178A-8E2F-2EBE-5423D350B12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37250" y="1841734"/>
            <a:ext cx="1624149" cy="1624149"/>
          </a:xfrm>
          <a:prstGeom prst="rect">
            <a:avLst/>
          </a:prstGeom>
        </p:spPr>
      </p:pic>
      <p:sp>
        <p:nvSpPr>
          <p:cNvPr id="62" name="TextBox 61">
            <a:extLst>
              <a:ext uri="{FF2B5EF4-FFF2-40B4-BE49-F238E27FC236}">
                <a16:creationId xmlns:a16="http://schemas.microsoft.com/office/drawing/2014/main" id="{51F89EE0-53DB-C270-6F74-B583AABE6E00}"/>
              </a:ext>
            </a:extLst>
          </p:cNvPr>
          <p:cNvSpPr txBox="1"/>
          <p:nvPr/>
        </p:nvSpPr>
        <p:spPr>
          <a:xfrm>
            <a:off x="0" y="3335547"/>
            <a:ext cx="2498651" cy="1015663"/>
          </a:xfrm>
          <a:prstGeom prst="rect">
            <a:avLst/>
          </a:prstGeom>
          <a:noFill/>
        </p:spPr>
        <p:txBody>
          <a:bodyPr wrap="square" lIns="91440" tIns="45720" rIns="91440" bIns="45720" rtlCol="0" anchor="t">
            <a:spAutoFit/>
          </a:bodyPr>
          <a:lstStyle/>
          <a:p>
            <a:pPr algn="ctr"/>
            <a:r>
              <a:rPr lang="en-GB" sz="6000">
                <a:solidFill>
                  <a:schemeClr val="bg1"/>
                </a:solidFill>
                <a:latin typeface="ADLaM Display"/>
                <a:ea typeface="ADLaM Display"/>
                <a:cs typeface="ADLaM Display"/>
              </a:rPr>
              <a:t>Year 2</a:t>
            </a:r>
            <a:endParaRPr lang="en-GB" sz="600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sp>
        <p:nvSpPr>
          <p:cNvPr id="63" name="TextBox 62">
            <a:extLst>
              <a:ext uri="{FF2B5EF4-FFF2-40B4-BE49-F238E27FC236}">
                <a16:creationId xmlns:a16="http://schemas.microsoft.com/office/drawing/2014/main" id="{CD956F44-6752-FC13-9EC4-82BFC684EFA9}"/>
              </a:ext>
            </a:extLst>
          </p:cNvPr>
          <p:cNvSpPr txBox="1"/>
          <p:nvPr/>
        </p:nvSpPr>
        <p:spPr>
          <a:xfrm>
            <a:off x="5888165" y="5287825"/>
            <a:ext cx="2813282" cy="830997"/>
          </a:xfrm>
          <a:prstGeom prst="rect">
            <a:avLst/>
          </a:prstGeom>
          <a:noFill/>
        </p:spPr>
        <p:txBody>
          <a:bodyPr wrap="square" rtlCol="0">
            <a:spAutoFit/>
          </a:bodyPr>
          <a:lstStyle/>
          <a:p>
            <a:pPr algn="ctr"/>
            <a:r>
              <a:rPr lang="en-GB" sz="4800">
                <a:solidFill>
                  <a:schemeClr val="bg1"/>
                </a:solidFill>
                <a:latin typeface="ADLaM Display" panose="020F0502020204030204" pitchFamily="2" charset="0"/>
                <a:ea typeface="ADLaM Display" panose="020F0502020204030204" pitchFamily="2" charset="0"/>
                <a:cs typeface="ADLaM Display" panose="020F0502020204030204" pitchFamily="2" charset="0"/>
              </a:rPr>
              <a:t>Spring 1</a:t>
            </a:r>
            <a:endParaRPr lang="en-GB" sz="5400">
              <a:solidFill>
                <a:schemeClr val="bg1"/>
              </a:solidFill>
              <a:latin typeface="ADLaM Display" panose="020F0502020204030204" pitchFamily="2" charset="0"/>
              <a:ea typeface="ADLaM Display" panose="020F0502020204030204" pitchFamily="2" charset="0"/>
              <a:cs typeface="ADLaM Display" panose="020F0502020204030204" pitchFamily="2" charset="0"/>
            </a:endParaRPr>
          </a:p>
        </p:txBody>
      </p:sp>
      <p:pic>
        <p:nvPicPr>
          <p:cNvPr id="2" name="Picture 1">
            <a:extLst>
              <a:ext uri="{FF2B5EF4-FFF2-40B4-BE49-F238E27FC236}">
                <a16:creationId xmlns:a16="http://schemas.microsoft.com/office/drawing/2014/main" id="{0ED23406-988F-4F92-AD5C-47A4E8F460D9}"/>
              </a:ext>
            </a:extLst>
          </p:cNvPr>
          <p:cNvPicPr>
            <a:picLocks noChangeAspect="1"/>
          </p:cNvPicPr>
          <p:nvPr/>
        </p:nvPicPr>
        <p:blipFill>
          <a:blip r:embed="rId3"/>
          <a:stretch>
            <a:fillRect/>
          </a:stretch>
        </p:blipFill>
        <p:spPr>
          <a:xfrm>
            <a:off x="3345052" y="1988059"/>
            <a:ext cx="1709832" cy="1022948"/>
          </a:xfrm>
          <a:prstGeom prst="rect">
            <a:avLst/>
          </a:prstGeom>
        </p:spPr>
      </p:pic>
      <p:pic>
        <p:nvPicPr>
          <p:cNvPr id="3" name="Picture 2" descr="A close up of a sunflower&#10;&#10;AI-generated content may be incorrect.">
            <a:extLst>
              <a:ext uri="{FF2B5EF4-FFF2-40B4-BE49-F238E27FC236}">
                <a16:creationId xmlns:a16="http://schemas.microsoft.com/office/drawing/2014/main" id="{5F6D816B-CD94-6B33-1D89-407E6758C551}"/>
              </a:ext>
            </a:extLst>
          </p:cNvPr>
          <p:cNvPicPr>
            <a:picLocks noChangeAspect="1"/>
          </p:cNvPicPr>
          <p:nvPr/>
        </p:nvPicPr>
        <p:blipFill>
          <a:blip r:embed="rId4"/>
          <a:stretch>
            <a:fillRect/>
          </a:stretch>
        </p:blipFill>
        <p:spPr>
          <a:xfrm>
            <a:off x="935127" y="4749219"/>
            <a:ext cx="1800225" cy="1695450"/>
          </a:xfrm>
          <a:prstGeom prst="rect">
            <a:avLst/>
          </a:prstGeom>
        </p:spPr>
      </p:pic>
    </p:spTree>
    <p:extLst>
      <p:ext uri="{BB962C8B-B14F-4D97-AF65-F5344CB8AC3E}">
        <p14:creationId xmlns:p14="http://schemas.microsoft.com/office/powerpoint/2010/main" val="1825489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61799"/>
        </a:solidFill>
        <a:effectLst/>
      </p:bgPr>
    </p:bg>
    <p:spTree>
      <p:nvGrpSpPr>
        <p:cNvPr id="1" name=""/>
        <p:cNvGrpSpPr/>
        <p:nvPr/>
      </p:nvGrpSpPr>
      <p:grpSpPr>
        <a:xfrm>
          <a:off x="0" y="0"/>
          <a:ext cx="0" cy="0"/>
          <a:chOff x="0" y="0"/>
          <a:chExt cx="0" cy="0"/>
        </a:xfrm>
      </p:grpSpPr>
      <p:sp>
        <p:nvSpPr>
          <p:cNvPr id="22" name="Hexagon 21">
            <a:extLst>
              <a:ext uri="{FF2B5EF4-FFF2-40B4-BE49-F238E27FC236}">
                <a16:creationId xmlns:a16="http://schemas.microsoft.com/office/drawing/2014/main" id="{457507DB-C019-E700-EBD6-3F40433A78C3}"/>
              </a:ext>
            </a:extLst>
          </p:cNvPr>
          <p:cNvSpPr/>
          <p:nvPr/>
        </p:nvSpPr>
        <p:spPr>
          <a:xfrm>
            <a:off x="2279684" y="169817"/>
            <a:ext cx="3679531" cy="3104747"/>
          </a:xfrm>
          <a:prstGeom prst="hexagon">
            <a:avLst/>
          </a:prstGeom>
          <a:solidFill>
            <a:schemeClr val="bg1"/>
          </a:solidFill>
          <a:ln w="57150">
            <a:solidFill>
              <a:srgbClr val="00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49" name="Hexagon 48">
            <a:extLst>
              <a:ext uri="{FF2B5EF4-FFF2-40B4-BE49-F238E27FC236}">
                <a16:creationId xmlns:a16="http://schemas.microsoft.com/office/drawing/2014/main" id="{58B7F445-3BC4-7CFB-115B-2BF0DF8F049E}"/>
              </a:ext>
            </a:extLst>
          </p:cNvPr>
          <p:cNvSpPr/>
          <p:nvPr/>
        </p:nvSpPr>
        <p:spPr>
          <a:xfrm>
            <a:off x="2279684" y="3513651"/>
            <a:ext cx="3679531" cy="3104747"/>
          </a:xfrm>
          <a:prstGeom prst="hexagon">
            <a:avLst/>
          </a:prstGeom>
          <a:solidFill>
            <a:schemeClr val="bg1"/>
          </a:solidFill>
          <a:ln w="57150">
            <a:solidFill>
              <a:srgbClr val="99CC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0" name="Hexagon 49">
            <a:extLst>
              <a:ext uri="{FF2B5EF4-FFF2-40B4-BE49-F238E27FC236}">
                <a16:creationId xmlns:a16="http://schemas.microsoft.com/office/drawing/2014/main" id="{89D44F6D-821B-C900-CF04-341CA7C31FC2}"/>
              </a:ext>
            </a:extLst>
          </p:cNvPr>
          <p:cNvSpPr/>
          <p:nvPr/>
        </p:nvSpPr>
        <p:spPr>
          <a:xfrm>
            <a:off x="8512468" y="3429000"/>
            <a:ext cx="3679531" cy="3104747"/>
          </a:xfrm>
          <a:prstGeom prst="hexagon">
            <a:avLst/>
          </a:prstGeom>
          <a:solidFill>
            <a:schemeClr val="bg1"/>
          </a:solidFill>
          <a:ln w="57150">
            <a:solidFill>
              <a:srgbClr val="DDDDD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1" name="Hexagon 50">
            <a:extLst>
              <a:ext uri="{FF2B5EF4-FFF2-40B4-BE49-F238E27FC236}">
                <a16:creationId xmlns:a16="http://schemas.microsoft.com/office/drawing/2014/main" id="{EAAC5744-441F-DF1D-FC69-4FF0A97E44A6}"/>
              </a:ext>
            </a:extLst>
          </p:cNvPr>
          <p:cNvSpPr/>
          <p:nvPr/>
        </p:nvSpPr>
        <p:spPr>
          <a:xfrm>
            <a:off x="5376529" y="1841734"/>
            <a:ext cx="3679531" cy="3104747"/>
          </a:xfrm>
          <a:prstGeom prst="hexagon">
            <a:avLst/>
          </a:prstGeom>
          <a:solidFill>
            <a:schemeClr val="bg1"/>
          </a:solidFill>
          <a:ln w="57150">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52" name="Hexagon 51">
            <a:extLst>
              <a:ext uri="{FF2B5EF4-FFF2-40B4-BE49-F238E27FC236}">
                <a16:creationId xmlns:a16="http://schemas.microsoft.com/office/drawing/2014/main" id="{8B29177F-43F3-64AE-81B3-AB35F08F5138}"/>
              </a:ext>
            </a:extLst>
          </p:cNvPr>
          <p:cNvSpPr/>
          <p:nvPr/>
        </p:nvSpPr>
        <p:spPr>
          <a:xfrm>
            <a:off x="8407915" y="169817"/>
            <a:ext cx="3679531" cy="3104747"/>
          </a:xfrm>
          <a:prstGeom prst="hexagon">
            <a:avLst/>
          </a:prstGeom>
          <a:solidFill>
            <a:schemeClr val="bg1"/>
          </a:solidFill>
          <a:ln w="57150">
            <a:solidFill>
              <a:srgbClr val="66FF3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57150">
                <a:solidFill>
                  <a:schemeClr val="tx1"/>
                </a:solidFill>
              </a:ln>
            </a:endParaRPr>
          </a:p>
        </p:txBody>
      </p:sp>
      <p:sp>
        <p:nvSpPr>
          <p:cNvPr id="9" name="Arrow: Pentagon 8">
            <a:extLst>
              <a:ext uri="{FF2B5EF4-FFF2-40B4-BE49-F238E27FC236}">
                <a16:creationId xmlns:a16="http://schemas.microsoft.com/office/drawing/2014/main" id="{CA9352DB-0976-E4DA-6334-48CD5A47A0BA}"/>
              </a:ext>
            </a:extLst>
          </p:cNvPr>
          <p:cNvSpPr/>
          <p:nvPr/>
        </p:nvSpPr>
        <p:spPr>
          <a:xfrm>
            <a:off x="172560" y="1655542"/>
            <a:ext cx="2692247" cy="3678458"/>
          </a:xfrm>
          <a:prstGeom prst="homePlate">
            <a:avLst>
              <a:gd name="adj" fmla="val 31833"/>
            </a:avLst>
          </a:prstGeom>
          <a:solidFill>
            <a:schemeClr val="bg1"/>
          </a:solidFill>
          <a:ln w="762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B8FA48C6-A5B9-6AA4-0B29-60CE70908F0A}"/>
              </a:ext>
            </a:extLst>
          </p:cNvPr>
          <p:cNvSpPr txBox="1"/>
          <p:nvPr/>
        </p:nvSpPr>
        <p:spPr>
          <a:xfrm>
            <a:off x="2755894" y="554484"/>
            <a:ext cx="3588091" cy="2739211"/>
          </a:xfrm>
          <a:prstGeom prst="rect">
            <a:avLst/>
          </a:prstGeom>
          <a:noFill/>
        </p:spPr>
        <p:txBody>
          <a:bodyPr wrap="square" lIns="91440" tIns="45720" rIns="91440" bIns="45720" rtlCol="0" anchor="t">
            <a:spAutoFit/>
          </a:bodyPr>
          <a:lstStyle/>
          <a:p>
            <a:pPr algn="ctr"/>
            <a:r>
              <a:rPr lang="en-GB" b="1"/>
              <a:t>PE</a:t>
            </a:r>
          </a:p>
          <a:p>
            <a:r>
              <a:rPr lang="en-GB">
                <a:ea typeface="Calibri" panose="020F0502020204030204"/>
                <a:cs typeface="Calibri" panose="020F0502020204030204"/>
              </a:rPr>
              <a:t>Children will explore:</a:t>
            </a:r>
          </a:p>
          <a:p>
            <a:endParaRPr lang="en-GB">
              <a:ea typeface="Calibri" panose="020F0502020204030204"/>
              <a:cs typeface="Calibri" panose="020F0502020204030204"/>
            </a:endParaRPr>
          </a:p>
          <a:p>
            <a:r>
              <a:rPr lang="en-GB">
                <a:ea typeface="Calibri" panose="020F0502020204030204"/>
                <a:cs typeface="Calibri" panose="020F0502020204030204"/>
              </a:rPr>
              <a:t>Dance</a:t>
            </a:r>
          </a:p>
          <a:p>
            <a:endParaRPr lang="en-GB">
              <a:ea typeface="Calibri" panose="020F0502020204030204"/>
              <a:cs typeface="Calibri" panose="020F0502020204030204"/>
            </a:endParaRPr>
          </a:p>
          <a:p>
            <a:r>
              <a:rPr lang="en-GB">
                <a:ea typeface="Calibri" panose="020F0502020204030204"/>
                <a:cs typeface="Calibri" panose="020F0502020204030204"/>
              </a:rPr>
              <a:t>Games – </a:t>
            </a:r>
            <a:br>
              <a:rPr lang="en-GB">
                <a:ea typeface="Calibri" panose="020F0502020204030204"/>
                <a:cs typeface="Calibri" panose="020F0502020204030204"/>
              </a:rPr>
            </a:br>
            <a:r>
              <a:rPr lang="en-GB">
                <a:ea typeface="Calibri" panose="020F0502020204030204"/>
                <a:cs typeface="Calibri" panose="020F0502020204030204"/>
              </a:rPr>
              <a:t>piggy in the middle</a:t>
            </a:r>
          </a:p>
          <a:p>
            <a:pPr algn="ctr"/>
            <a:endParaRPr lang="en-GB" b="1">
              <a:ea typeface="Calibri" panose="020F0502020204030204"/>
              <a:cs typeface="Calibri" panose="020F0502020204030204"/>
            </a:endParaRPr>
          </a:p>
          <a:p>
            <a:pPr algn="ctr"/>
            <a:endParaRPr lang="en-GB">
              <a:ea typeface="Calibri" panose="020F0502020204030204"/>
              <a:cs typeface="Calibri" panose="020F0502020204030204"/>
            </a:endParaRPr>
          </a:p>
          <a:p>
            <a:pPr algn="ctr"/>
            <a:endParaRPr lang="en-GB" sz="1000">
              <a:ea typeface="Calibri" panose="020F0502020204030204"/>
              <a:cs typeface="Calibri" panose="020F0502020204030204"/>
            </a:endParaRPr>
          </a:p>
        </p:txBody>
      </p:sp>
      <p:sp>
        <p:nvSpPr>
          <p:cNvPr id="11" name="TextBox 10">
            <a:extLst>
              <a:ext uri="{FF2B5EF4-FFF2-40B4-BE49-F238E27FC236}">
                <a16:creationId xmlns:a16="http://schemas.microsoft.com/office/drawing/2014/main" id="{6FBFFE20-C665-1253-50E5-A9711DA49A5F}"/>
              </a:ext>
            </a:extLst>
          </p:cNvPr>
          <p:cNvSpPr txBox="1"/>
          <p:nvPr/>
        </p:nvSpPr>
        <p:spPr>
          <a:xfrm>
            <a:off x="2811107" y="3826008"/>
            <a:ext cx="2708113" cy="2308324"/>
          </a:xfrm>
          <a:prstGeom prst="rect">
            <a:avLst/>
          </a:prstGeom>
          <a:noFill/>
        </p:spPr>
        <p:txBody>
          <a:bodyPr wrap="square" lIns="91440" tIns="45720" rIns="91440" bIns="45720" rtlCol="0" anchor="t">
            <a:spAutoFit/>
          </a:bodyPr>
          <a:lstStyle/>
          <a:p>
            <a:pPr algn="ctr"/>
            <a:r>
              <a:rPr lang="en-GB" b="1"/>
              <a:t>RE</a:t>
            </a:r>
          </a:p>
          <a:p>
            <a:pPr algn="ctr"/>
            <a:r>
              <a:rPr lang="en-GB" b="1">
                <a:cs typeface="Calibri"/>
              </a:rPr>
              <a:t>This half term, we are exploring Hinduism. We will explore who  Brahman is, name some Hindu Deities and will look at where Hindus worship. </a:t>
            </a:r>
          </a:p>
        </p:txBody>
      </p:sp>
      <p:sp>
        <p:nvSpPr>
          <p:cNvPr id="12" name="TextBox 11">
            <a:extLst>
              <a:ext uri="{FF2B5EF4-FFF2-40B4-BE49-F238E27FC236}">
                <a16:creationId xmlns:a16="http://schemas.microsoft.com/office/drawing/2014/main" id="{30EA66C6-3E97-AD61-0B42-C218E3C19516}"/>
              </a:ext>
            </a:extLst>
          </p:cNvPr>
          <p:cNvSpPr txBox="1"/>
          <p:nvPr/>
        </p:nvSpPr>
        <p:spPr>
          <a:xfrm>
            <a:off x="5666632" y="1918040"/>
            <a:ext cx="3138420" cy="3231654"/>
          </a:xfrm>
          <a:prstGeom prst="rect">
            <a:avLst/>
          </a:prstGeom>
          <a:noFill/>
        </p:spPr>
        <p:txBody>
          <a:bodyPr wrap="square" lIns="91440" tIns="45720" rIns="91440" bIns="45720" rtlCol="0" anchor="t">
            <a:spAutoFit/>
          </a:bodyPr>
          <a:lstStyle/>
          <a:p>
            <a:pPr algn="ctr"/>
            <a:r>
              <a:rPr lang="en-GB" b="1"/>
              <a:t>Computing </a:t>
            </a:r>
          </a:p>
          <a:p>
            <a:pPr algn="ctr"/>
            <a:r>
              <a:rPr lang="en-GB" b="1">
                <a:cs typeface="Calibri"/>
              </a:rPr>
              <a:t>Programming</a:t>
            </a:r>
          </a:p>
          <a:p>
            <a:pPr algn="ctr"/>
            <a:r>
              <a:rPr lang="en-GB" sz="2000">
                <a:cs typeface="Calibri"/>
              </a:rPr>
              <a:t>We will be investigating instructions and following them. Then we will use the Bee Bots to test our programs and debug any problems we find.</a:t>
            </a:r>
          </a:p>
          <a:p>
            <a:pPr algn="ctr"/>
            <a:endParaRPr lang="en-GB" sz="2000">
              <a:ea typeface="Calibri" panose="020F0502020204030204"/>
              <a:cs typeface="Calibri" panose="020F0502020204030204"/>
            </a:endParaRPr>
          </a:p>
          <a:p>
            <a:pPr algn="ctr"/>
            <a:endParaRPr lang="en-GB" b="1">
              <a:ea typeface="Calibri" panose="020F0502020204030204"/>
              <a:cs typeface="Calibri" panose="020F0502020204030204"/>
            </a:endParaRPr>
          </a:p>
          <a:p>
            <a:pPr algn="ctr"/>
            <a:endParaRPr lang="en-GB" sz="1000">
              <a:ea typeface="Calibri" panose="020F0502020204030204"/>
              <a:cs typeface="Calibri" panose="020F0502020204030204"/>
            </a:endParaRPr>
          </a:p>
        </p:txBody>
      </p:sp>
      <p:sp>
        <p:nvSpPr>
          <p:cNvPr id="13" name="TextBox 12">
            <a:extLst>
              <a:ext uri="{FF2B5EF4-FFF2-40B4-BE49-F238E27FC236}">
                <a16:creationId xmlns:a16="http://schemas.microsoft.com/office/drawing/2014/main" id="{BE88261D-31AD-88BC-F17B-6E88A4952F4C}"/>
              </a:ext>
            </a:extLst>
          </p:cNvPr>
          <p:cNvSpPr txBox="1"/>
          <p:nvPr/>
        </p:nvSpPr>
        <p:spPr>
          <a:xfrm>
            <a:off x="8989507" y="239602"/>
            <a:ext cx="2639186" cy="2185214"/>
          </a:xfrm>
          <a:prstGeom prst="rect">
            <a:avLst/>
          </a:prstGeom>
          <a:noFill/>
        </p:spPr>
        <p:txBody>
          <a:bodyPr wrap="square" lIns="91440" tIns="45720" rIns="91440" bIns="45720" rtlCol="0" anchor="t">
            <a:spAutoFit/>
          </a:bodyPr>
          <a:lstStyle/>
          <a:p>
            <a:pPr algn="ctr"/>
            <a:r>
              <a:rPr lang="en-GB" b="1"/>
              <a:t>Music</a:t>
            </a:r>
          </a:p>
          <a:p>
            <a:pPr algn="ctr"/>
            <a:r>
              <a:rPr lang="en-GB">
                <a:ea typeface="Calibri"/>
                <a:cs typeface="Calibri"/>
              </a:rPr>
              <a:t>We will be learning to sing the song I want to play in the band.</a:t>
            </a:r>
          </a:p>
          <a:p>
            <a:pPr algn="ctr"/>
            <a:endParaRPr lang="en-GB" sz="1000">
              <a:ea typeface="Calibri" panose="020F0502020204030204"/>
              <a:cs typeface="Calibri" panose="020F0502020204030204"/>
            </a:endParaRPr>
          </a:p>
          <a:p>
            <a:pPr algn="ctr"/>
            <a:r>
              <a:rPr lang="en-GB">
                <a:ea typeface="Calibri" panose="020F0502020204030204"/>
                <a:cs typeface="Calibri" panose="020F0502020204030204"/>
              </a:rPr>
              <a:t>We will also be looking at composing our own pieces of music.</a:t>
            </a:r>
          </a:p>
        </p:txBody>
      </p:sp>
      <p:sp>
        <p:nvSpPr>
          <p:cNvPr id="14" name="TextBox 13">
            <a:extLst>
              <a:ext uri="{FF2B5EF4-FFF2-40B4-BE49-F238E27FC236}">
                <a16:creationId xmlns:a16="http://schemas.microsoft.com/office/drawing/2014/main" id="{421AE65B-93C3-B642-4819-2463E1994B8D}"/>
              </a:ext>
            </a:extLst>
          </p:cNvPr>
          <p:cNvSpPr txBox="1"/>
          <p:nvPr/>
        </p:nvSpPr>
        <p:spPr>
          <a:xfrm>
            <a:off x="9056060" y="3513651"/>
            <a:ext cx="2683741" cy="2554545"/>
          </a:xfrm>
          <a:prstGeom prst="rect">
            <a:avLst/>
          </a:prstGeom>
          <a:noFill/>
        </p:spPr>
        <p:txBody>
          <a:bodyPr wrap="square" lIns="91440" tIns="45720" rIns="91440" bIns="45720" rtlCol="0" anchor="t">
            <a:spAutoFit/>
          </a:bodyPr>
          <a:lstStyle/>
          <a:p>
            <a:pPr algn="ctr"/>
            <a:r>
              <a:rPr lang="en-GB" sz="1600" b="1"/>
              <a:t>LIFE SKILLS</a:t>
            </a:r>
            <a:endParaRPr lang="en-GB" sz="1000">
              <a:cs typeface="Calibri" panose="020F0502020204030204"/>
            </a:endParaRPr>
          </a:p>
          <a:p>
            <a:pPr algn="ctr"/>
            <a:r>
              <a:rPr lang="en-GB">
                <a:cs typeface="Calibri" panose="020F0502020204030204"/>
              </a:rPr>
              <a:t>Dreams and Goals</a:t>
            </a:r>
          </a:p>
          <a:p>
            <a:pPr algn="ctr"/>
            <a:r>
              <a:rPr lang="en-GB">
                <a:cs typeface="Calibri" panose="020F0502020204030204"/>
              </a:rPr>
              <a:t>We are looking at how we can stay motivated and how we can continue to keep trying when things are difficult.</a:t>
            </a:r>
          </a:p>
          <a:p>
            <a:pPr algn="ctr"/>
            <a:r>
              <a:rPr lang="en-GB">
                <a:cs typeface="Calibri" panose="020F0502020204030204"/>
              </a:rPr>
              <a:t>We will then look at how we can achieve our goals</a:t>
            </a:r>
            <a:r>
              <a:rPr lang="en-GB" b="1">
                <a:cs typeface="Calibri" panose="020F0502020204030204"/>
              </a:rPr>
              <a:t>. </a:t>
            </a:r>
            <a:endParaRPr lang="en-GB" b="1"/>
          </a:p>
        </p:txBody>
      </p:sp>
      <p:sp>
        <p:nvSpPr>
          <p:cNvPr id="15" name="TextBox 14">
            <a:extLst>
              <a:ext uri="{FF2B5EF4-FFF2-40B4-BE49-F238E27FC236}">
                <a16:creationId xmlns:a16="http://schemas.microsoft.com/office/drawing/2014/main" id="{AE5182CB-A89C-6468-90D7-6BC550712890}"/>
              </a:ext>
            </a:extLst>
          </p:cNvPr>
          <p:cNvSpPr txBox="1"/>
          <p:nvPr/>
        </p:nvSpPr>
        <p:spPr>
          <a:xfrm>
            <a:off x="0" y="1722190"/>
            <a:ext cx="1834055" cy="523220"/>
          </a:xfrm>
          <a:prstGeom prst="rect">
            <a:avLst/>
          </a:prstGeom>
          <a:noFill/>
        </p:spPr>
        <p:txBody>
          <a:bodyPr wrap="square" rtlCol="0">
            <a:spAutoFit/>
          </a:bodyPr>
          <a:lstStyle/>
          <a:p>
            <a:pPr algn="ctr"/>
            <a:r>
              <a:rPr lang="en-GB" b="1"/>
              <a:t>Key Texts</a:t>
            </a:r>
          </a:p>
          <a:p>
            <a:pPr algn="ctr"/>
            <a:endParaRPr lang="en-GB" sz="1000"/>
          </a:p>
        </p:txBody>
      </p:sp>
      <p:sp>
        <p:nvSpPr>
          <p:cNvPr id="24" name="Star: 7 Points 23">
            <a:extLst>
              <a:ext uri="{FF2B5EF4-FFF2-40B4-BE49-F238E27FC236}">
                <a16:creationId xmlns:a16="http://schemas.microsoft.com/office/drawing/2014/main" id="{19D0E9A0-67C8-EA1E-05A5-89AC97EC2C2B}"/>
              </a:ext>
            </a:extLst>
          </p:cNvPr>
          <p:cNvSpPr/>
          <p:nvPr/>
        </p:nvSpPr>
        <p:spPr>
          <a:xfrm>
            <a:off x="5805800" y="61693"/>
            <a:ext cx="2755530" cy="1623503"/>
          </a:xfrm>
          <a:prstGeom prst="star7">
            <a:avLst>
              <a:gd name="adj" fmla="val 39317"/>
              <a:gd name="hf" fmla="val 102572"/>
              <a:gd name="vf" fmla="val 105210"/>
            </a:avLst>
          </a:prstGeom>
          <a:solidFill>
            <a:srgbClr val="FFFF00"/>
          </a:solidFill>
          <a:ln w="381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B3619AA8-3A86-C811-26AC-4DA02A832901}"/>
              </a:ext>
            </a:extLst>
          </p:cNvPr>
          <p:cNvSpPr txBox="1"/>
          <p:nvPr/>
        </p:nvSpPr>
        <p:spPr>
          <a:xfrm>
            <a:off x="6303708" y="294537"/>
            <a:ext cx="1834055" cy="1077218"/>
          </a:xfrm>
          <a:prstGeom prst="rect">
            <a:avLst/>
          </a:prstGeom>
          <a:noFill/>
        </p:spPr>
        <p:txBody>
          <a:bodyPr wrap="square" lIns="91440" tIns="45720" rIns="91440" bIns="45720" rtlCol="0" anchor="t">
            <a:spAutoFit/>
          </a:bodyPr>
          <a:lstStyle/>
          <a:p>
            <a:pPr algn="ctr"/>
            <a:r>
              <a:rPr lang="en-GB" b="1"/>
              <a:t>ENRICHMENT</a:t>
            </a:r>
          </a:p>
          <a:p>
            <a:pPr algn="ctr"/>
            <a:r>
              <a:rPr lang="en-GB" b="1"/>
              <a:t>Astronaut training</a:t>
            </a:r>
          </a:p>
          <a:p>
            <a:pPr algn="ctr"/>
            <a:endParaRPr lang="en-GB" sz="1000">
              <a:ea typeface="Calibri" panose="020F0502020204030204"/>
              <a:cs typeface="Calibri" panose="020F0502020204030204"/>
            </a:endParaRPr>
          </a:p>
        </p:txBody>
      </p:sp>
      <p:pic>
        <p:nvPicPr>
          <p:cNvPr id="2052" name="Picture 4" descr="Phonics - Tangmere Primary Academy">
            <a:extLst>
              <a:ext uri="{FF2B5EF4-FFF2-40B4-BE49-F238E27FC236}">
                <a16:creationId xmlns:a16="http://schemas.microsoft.com/office/drawing/2014/main" id="{6B5F7C8B-F5E0-E5F1-B7D9-1F1779997FAB}"/>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6037537" y="5437651"/>
            <a:ext cx="2396608" cy="744679"/>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858CBD3B-BE52-F924-F9EE-3CDFD4622A69}"/>
              </a:ext>
            </a:extLst>
          </p:cNvPr>
          <p:cNvSpPr txBox="1"/>
          <p:nvPr/>
        </p:nvSpPr>
        <p:spPr>
          <a:xfrm>
            <a:off x="6037537" y="6238473"/>
            <a:ext cx="2396608" cy="369332"/>
          </a:xfrm>
          <a:prstGeom prst="rect">
            <a:avLst/>
          </a:prstGeom>
          <a:solidFill>
            <a:schemeClr val="bg1"/>
          </a:solidFill>
        </p:spPr>
        <p:txBody>
          <a:bodyPr wrap="square" rtlCol="0">
            <a:spAutoFit/>
          </a:bodyPr>
          <a:lstStyle/>
          <a:p>
            <a:pPr algn="ctr"/>
            <a:r>
              <a:rPr lang="en-GB" b="1"/>
              <a:t>Daily RWI Phonics</a:t>
            </a:r>
          </a:p>
        </p:txBody>
      </p:sp>
      <p:pic>
        <p:nvPicPr>
          <p:cNvPr id="8" name="Picture 7"/>
          <p:cNvPicPr>
            <a:picLocks noChangeAspect="1"/>
          </p:cNvPicPr>
          <p:nvPr/>
        </p:nvPicPr>
        <p:blipFill>
          <a:blip r:embed="rId3"/>
          <a:stretch>
            <a:fillRect/>
          </a:stretch>
        </p:blipFill>
        <p:spPr>
          <a:xfrm>
            <a:off x="11382943" y="6047452"/>
            <a:ext cx="713716" cy="810491"/>
          </a:xfrm>
          <a:prstGeom prst="rect">
            <a:avLst/>
          </a:prstGeom>
        </p:spPr>
      </p:pic>
      <p:pic>
        <p:nvPicPr>
          <p:cNvPr id="5" name="Picture 4"/>
          <p:cNvPicPr>
            <a:picLocks noChangeAspect="1"/>
          </p:cNvPicPr>
          <p:nvPr/>
        </p:nvPicPr>
        <p:blipFill>
          <a:blip r:embed="rId4"/>
          <a:stretch>
            <a:fillRect/>
          </a:stretch>
        </p:blipFill>
        <p:spPr>
          <a:xfrm>
            <a:off x="287449" y="3770315"/>
            <a:ext cx="1138634" cy="1447609"/>
          </a:xfrm>
          <a:prstGeom prst="rect">
            <a:avLst/>
          </a:prstGeom>
        </p:spPr>
      </p:pic>
      <p:pic>
        <p:nvPicPr>
          <p:cNvPr id="19" name="Picture 18"/>
          <p:cNvPicPr>
            <a:picLocks noChangeAspect="1"/>
          </p:cNvPicPr>
          <p:nvPr/>
        </p:nvPicPr>
        <p:blipFill>
          <a:blip r:embed="rId5"/>
          <a:stretch>
            <a:fillRect/>
          </a:stretch>
        </p:blipFill>
        <p:spPr>
          <a:xfrm>
            <a:off x="10352233" y="2321642"/>
            <a:ext cx="823577" cy="819917"/>
          </a:xfrm>
          <a:prstGeom prst="rect">
            <a:avLst/>
          </a:prstGeom>
        </p:spPr>
      </p:pic>
      <p:pic>
        <p:nvPicPr>
          <p:cNvPr id="3" name="Picture 2" descr="A yellow toy bug with black stripes and a smiling face&#10;&#10;Description automatically generated">
            <a:extLst>
              <a:ext uri="{FF2B5EF4-FFF2-40B4-BE49-F238E27FC236}">
                <a16:creationId xmlns:a16="http://schemas.microsoft.com/office/drawing/2014/main" id="{7E2A5B9E-AAD1-5429-16E0-083E34A077EA}"/>
              </a:ext>
            </a:extLst>
          </p:cNvPr>
          <p:cNvPicPr>
            <a:picLocks noChangeAspect="1"/>
          </p:cNvPicPr>
          <p:nvPr/>
        </p:nvPicPr>
        <p:blipFill>
          <a:blip r:embed="rId6"/>
          <a:stretch>
            <a:fillRect/>
          </a:stretch>
        </p:blipFill>
        <p:spPr>
          <a:xfrm>
            <a:off x="6593341" y="4347792"/>
            <a:ext cx="1400175" cy="1190625"/>
          </a:xfrm>
          <a:prstGeom prst="rect">
            <a:avLst/>
          </a:prstGeom>
        </p:spPr>
      </p:pic>
      <p:pic>
        <p:nvPicPr>
          <p:cNvPr id="27" name="Picture 26">
            <a:extLst>
              <a:ext uri="{FF2B5EF4-FFF2-40B4-BE49-F238E27FC236}">
                <a16:creationId xmlns:a16="http://schemas.microsoft.com/office/drawing/2014/main" id="{0E4288C5-8A71-4625-8993-2897D49766F5}"/>
              </a:ext>
            </a:extLst>
          </p:cNvPr>
          <p:cNvPicPr>
            <a:picLocks noChangeAspect="1"/>
          </p:cNvPicPr>
          <p:nvPr/>
        </p:nvPicPr>
        <p:blipFill>
          <a:blip r:embed="rId7"/>
          <a:stretch>
            <a:fillRect/>
          </a:stretch>
        </p:blipFill>
        <p:spPr>
          <a:xfrm>
            <a:off x="950805" y="2041882"/>
            <a:ext cx="1067705" cy="1639899"/>
          </a:xfrm>
          <a:prstGeom prst="rect">
            <a:avLst/>
          </a:prstGeom>
        </p:spPr>
      </p:pic>
      <p:pic>
        <p:nvPicPr>
          <p:cNvPr id="4" name="Picture 3">
            <a:extLst>
              <a:ext uri="{FF2B5EF4-FFF2-40B4-BE49-F238E27FC236}">
                <a16:creationId xmlns:a16="http://schemas.microsoft.com/office/drawing/2014/main" id="{7E706BBA-7E2A-4619-B70D-CB4399842ECC}"/>
              </a:ext>
            </a:extLst>
          </p:cNvPr>
          <p:cNvPicPr>
            <a:picLocks noChangeAspect="1"/>
          </p:cNvPicPr>
          <p:nvPr/>
        </p:nvPicPr>
        <p:blipFill>
          <a:blip r:embed="rId8"/>
          <a:stretch>
            <a:fillRect/>
          </a:stretch>
        </p:blipFill>
        <p:spPr>
          <a:xfrm>
            <a:off x="4429241" y="1106440"/>
            <a:ext cx="1032066" cy="1231499"/>
          </a:xfrm>
          <a:prstGeom prst="rect">
            <a:avLst/>
          </a:prstGeom>
        </p:spPr>
      </p:pic>
    </p:spTree>
    <p:extLst>
      <p:ext uri="{BB962C8B-B14F-4D97-AF65-F5344CB8AC3E}">
        <p14:creationId xmlns:p14="http://schemas.microsoft.com/office/powerpoint/2010/main" val="23800693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237efffb-f999-4e1b-ba2b-10cdde7aaed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6CC5B267154CA41BE2ADD5D1172F06D" ma:contentTypeVersion="17" ma:contentTypeDescription="Create a new document." ma:contentTypeScope="" ma:versionID="c74d4667b41018f573dc50cf8d039016">
  <xsd:schema xmlns:xsd="http://www.w3.org/2001/XMLSchema" xmlns:xs="http://www.w3.org/2001/XMLSchema" xmlns:p="http://schemas.microsoft.com/office/2006/metadata/properties" xmlns:ns3="237efffb-f999-4e1b-ba2b-10cdde7aaed1" xmlns:ns4="679800cb-0f9a-4c04-afd3-c5d429b30213" targetNamespace="http://schemas.microsoft.com/office/2006/metadata/properties" ma:root="true" ma:fieldsID="db1a2047cd05ba18c905b3849b38b616" ns3:_="" ns4:_="">
    <xsd:import namespace="237efffb-f999-4e1b-ba2b-10cdde7aaed1"/>
    <xsd:import namespace="679800cb-0f9a-4c04-afd3-c5d429b3021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Location" minOccurs="0"/>
                <xsd:element ref="ns3:MediaServiceGenerationTime" minOccurs="0"/>
                <xsd:element ref="ns3:MediaServiceEventHashCode" minOccurs="0"/>
                <xsd:element ref="ns3:MediaServiceAutoTags" minOccurs="0"/>
                <xsd:element ref="ns3:MediaServiceAutoKeyPoints" minOccurs="0"/>
                <xsd:element ref="ns3:MediaServiceKeyPoints" minOccurs="0"/>
                <xsd:element ref="ns4:SharedWithUsers" minOccurs="0"/>
                <xsd:element ref="ns4:SharedWithDetails" minOccurs="0"/>
                <xsd:element ref="ns4:SharingHintHash" minOccurs="0"/>
                <xsd:element ref="ns3:MediaServiceOCR" minOccurs="0"/>
                <xsd:element ref="ns3:MediaLengthInSeconds"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7efffb-f999-4e1b-ba2b-10cdde7aae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Location" ma:index="11" nillable="true" ma:displayName="Location" ma:internalName="MediaServiceLocatio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9800cb-0f9a-4c04-afd3-c5d429b30213"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EBC68D-03B0-4D33-84F6-FB4B75F7B22D}">
  <ds:schemaRefs>
    <ds:schemaRef ds:uri="http://schemas.microsoft.com/office/infopath/2007/PartnerControls"/>
    <ds:schemaRef ds:uri="http://purl.org/dc/terms/"/>
    <ds:schemaRef ds:uri="http://schemas.microsoft.com/office/2006/metadata/properties"/>
    <ds:schemaRef ds:uri="http://purl.org/dc/dcmitype/"/>
    <ds:schemaRef ds:uri="http://schemas.microsoft.com/office/2006/documentManagement/types"/>
    <ds:schemaRef ds:uri="http://schemas.openxmlformats.org/package/2006/metadata/core-properties"/>
    <ds:schemaRef ds:uri="http://purl.org/dc/elements/1.1/"/>
    <ds:schemaRef ds:uri="679800cb-0f9a-4c04-afd3-c5d429b30213"/>
    <ds:schemaRef ds:uri="237efffb-f999-4e1b-ba2b-10cdde7aaed1"/>
    <ds:schemaRef ds:uri="http://www.w3.org/XML/1998/namespace"/>
  </ds:schemaRefs>
</ds:datastoreItem>
</file>

<file path=customXml/itemProps2.xml><?xml version="1.0" encoding="utf-8"?>
<ds:datastoreItem xmlns:ds="http://schemas.openxmlformats.org/officeDocument/2006/customXml" ds:itemID="{8993C7AE-1755-4896-B68E-E23219AB040C}">
  <ds:schemaRefs>
    <ds:schemaRef ds:uri="http://schemas.microsoft.com/sharepoint/v3/contenttype/forms"/>
  </ds:schemaRefs>
</ds:datastoreItem>
</file>

<file path=customXml/itemProps3.xml><?xml version="1.0" encoding="utf-8"?>
<ds:datastoreItem xmlns:ds="http://schemas.openxmlformats.org/officeDocument/2006/customXml" ds:itemID="{B1DC7C23-EE31-4D85-8D2A-72E9F623A0D5}">
  <ds:schemaRefs>
    <ds:schemaRef ds:uri="237efffb-f999-4e1b-ba2b-10cdde7aaed1"/>
    <ds:schemaRef ds:uri="679800cb-0f9a-4c04-afd3-c5d429b3021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324</Words>
  <Application>Microsoft Office PowerPoint</Application>
  <PresentationFormat>Widescreen</PresentationFormat>
  <Paragraphs>50</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ADLaM Display</vt: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Cooper</dc:creator>
  <cp:lastModifiedBy>Judith Stansfield</cp:lastModifiedBy>
  <cp:revision>23</cp:revision>
  <dcterms:created xsi:type="dcterms:W3CDTF">2023-10-01T20:00:25Z</dcterms:created>
  <dcterms:modified xsi:type="dcterms:W3CDTF">2026-01-20T21:08:56Z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0x01010096CC5B267154CA41BE2ADD5D1172F06D</vt:lpwstr>
  </property>
</Properties>
</file>