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256" r:id="rId5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95C8309-AFEC-F204-6241-4AA9F1041DBD}" v="34" dt="2023-04-19T11:01:06.69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5588"/>
  </p:normalViewPr>
  <p:slideViewPr>
    <p:cSldViewPr snapToGrid="0" snapToObjects="1">
      <p:cViewPr varScale="1">
        <p:scale>
          <a:sx n="52" d="100"/>
          <a:sy n="52" d="100"/>
        </p:scale>
        <p:origin x="133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10/10/2023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885F63B-22FE-9C4F-B60D-553F5929394F}"/>
              </a:ext>
            </a:extLst>
          </p:cNvPr>
          <p:cNvSpPr/>
          <p:nvPr/>
        </p:nvSpPr>
        <p:spPr>
          <a:xfrm>
            <a:off x="675139" y="332997"/>
            <a:ext cx="6486904" cy="76944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 anchor="t">
            <a:spAutoFit/>
          </a:bodyPr>
          <a:lstStyle/>
          <a:p>
            <a:pPr algn="ctr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31000">
                      <a:schemeClr val="accent1">
                        <a:lumMod val="5000"/>
                        <a:lumOff val="95000"/>
                      </a:schemeClr>
                    </a:gs>
                    <a:gs pos="57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/>
              </a:rPr>
              <a:t>Remember, Remember!</a:t>
            </a:r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06AFF5-E9E8-CE4E-A6D1-19C2855DB269}"/>
              </a:ext>
            </a:extLst>
          </p:cNvPr>
          <p:cNvSpPr/>
          <p:nvPr/>
        </p:nvSpPr>
        <p:spPr>
          <a:xfrm>
            <a:off x="7236142" y="339226"/>
            <a:ext cx="3454715" cy="830997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400" b="1" cap="none" spc="0" dirty="0">
                <a:ln w="0">
                  <a:solidFill>
                    <a:schemeClr val="tx1"/>
                  </a:solidFill>
                </a:ln>
                <a:effectLst>
                  <a:outerShdw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KNOWLEDGE ORGANISER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584E3967-87F3-CD49-9356-CFC6D0DECC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8874620"/>
              </p:ext>
            </p:extLst>
          </p:nvPr>
        </p:nvGraphicFramePr>
        <p:xfrm>
          <a:off x="507143" y="1140269"/>
          <a:ext cx="4319720" cy="79359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24035">
                  <a:extLst>
                    <a:ext uri="{9D8B030D-6E8A-4147-A177-3AD203B41FA5}">
                      <a16:colId xmlns:a16="http://schemas.microsoft.com/office/drawing/2014/main" val="2344213269"/>
                    </a:ext>
                  </a:extLst>
                </a:gridCol>
                <a:gridCol w="3195685">
                  <a:extLst>
                    <a:ext uri="{9D8B030D-6E8A-4147-A177-3AD203B41FA5}">
                      <a16:colId xmlns:a16="http://schemas.microsoft.com/office/drawing/2014/main" val="2649323644"/>
                    </a:ext>
                  </a:extLst>
                </a:gridCol>
              </a:tblGrid>
              <a:tr h="60274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ESSENTIAL GUNPOWDER</a:t>
                      </a:r>
                      <a:r>
                        <a:rPr lang="en-GB" sz="1200" b="1" baseline="0" dirty="0">
                          <a:latin typeface="Gill Sans MT" panose="020B0502020104020203" pitchFamily="34" charset="77"/>
                        </a:rPr>
                        <a:t> PLOT </a:t>
                      </a:r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VOCABULARY</a:t>
                      </a: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812075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gunpowder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>
                          <a:latin typeface="Gill Sans MT" panose="020B0502020104020203" pitchFamily="34" charset="77"/>
                        </a:rPr>
                        <a:t>An explosive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powder used in guns.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4233429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plot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plan made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in secret by a group of people to do something often illegal or harmful.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8563774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treason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crime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that betrays your country.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157742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>
                          <a:latin typeface="Gill Sans MT" panose="020B0502020104020203" pitchFamily="34" charset="77"/>
                        </a:rPr>
                        <a:t>conspire</a:t>
                      </a:r>
                      <a:endParaRPr lang="en-GB" sz="1200" b="1" dirty="0">
                        <a:latin typeface="Gill Sans MT" panose="020B0502020104020203" pitchFamily="34" charset="77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To make secret plants to commit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an unlawful or harmful act.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595459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plotters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group of people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planning to do something illegal or harmful.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20535911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barrel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container normally made of wood with metal hoops around them.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5294210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parliament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The group of people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responsible for making the laws.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2610385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bonfire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A large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open-air fire.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71841805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London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The capital city of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England and the United Kingdom.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64564703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government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The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group of people who lead or govern a country.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93870930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justice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Treating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people fairly.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23434774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past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Something</a:t>
                      </a:r>
                      <a:r>
                        <a:rPr lang="en-GB" sz="1200" baseline="0" dirty="0">
                          <a:latin typeface="Gill Sans MT" panose="020B0502020104020203" pitchFamily="34" charset="77"/>
                        </a:rPr>
                        <a:t> that has already happened.</a:t>
                      </a:r>
                      <a:endParaRPr lang="en-GB" sz="1200" dirty="0">
                        <a:latin typeface="Gill Sans MT" panose="020B0502020104020203" pitchFamily="34" charset="7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1127429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present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Something that is happening right now.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21363844"/>
                  </a:ext>
                </a:extLst>
              </a:tr>
              <a:tr h="52380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>
                          <a:latin typeface="Gill Sans MT" panose="020B0502020104020203" pitchFamily="34" charset="77"/>
                        </a:rPr>
                        <a:t>remember</a:t>
                      </a:r>
                    </a:p>
                  </a:txBody>
                  <a:tcPr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latin typeface="Gill Sans MT" panose="020B0502020104020203" pitchFamily="34" charset="77"/>
                        </a:rPr>
                        <a:t>To think of something again.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8651665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223604"/>
              </p:ext>
            </p:extLst>
          </p:nvPr>
        </p:nvGraphicFramePr>
        <p:xfrm>
          <a:off x="4940438" y="1135460"/>
          <a:ext cx="7308000" cy="1798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8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8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8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18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18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28363">
                <a:tc gridSpan="6"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solidFill>
                            <a:schemeClr val="bg1"/>
                          </a:solidFill>
                        </a:rPr>
                        <a:t>Events</a:t>
                      </a:r>
                      <a:r>
                        <a:rPr lang="en-GB" sz="1100" baseline="0" dirty="0">
                          <a:solidFill>
                            <a:schemeClr val="bg1"/>
                          </a:solidFill>
                        </a:rPr>
                        <a:t> of the Gunpowder Plot</a:t>
                      </a: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95335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Robert</a:t>
                      </a:r>
                      <a:r>
                        <a:rPr lang="en-GB" sz="95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Catesby starts the plot.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He gets a groups of men to help him with his plot to blow up King James 1.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Digging the tunnel.</a:t>
                      </a:r>
                    </a:p>
                    <a:p>
                      <a:pPr algn="ctr"/>
                      <a:r>
                        <a:rPr lang="en-GB" sz="95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Guy Fawkes and</a:t>
                      </a: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Thomas Percy find a house close to Parliament and dig a tunnel underground to Parliament. 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Gunpowder in the cellar.</a:t>
                      </a:r>
                    </a:p>
                    <a:p>
                      <a:pPr algn="ctr"/>
                      <a:r>
                        <a:rPr lang="en-GB" sz="95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 cellar directly under where King James</a:t>
                      </a: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will be sitting becomes available. The men move 36 barrels of gunpowder into the cellar.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Lord </a:t>
                      </a:r>
                      <a:r>
                        <a:rPr lang="en-GB" sz="950" b="1" dirty="0" err="1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Monteagle’s</a:t>
                      </a:r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letter.</a:t>
                      </a:r>
                    </a:p>
                    <a:p>
                      <a:pPr algn="ctr"/>
                      <a:r>
                        <a:rPr lang="en-GB" sz="95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Lord </a:t>
                      </a:r>
                      <a:r>
                        <a:rPr lang="en-GB" sz="950" b="0" dirty="0" err="1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Monteagle</a:t>
                      </a:r>
                      <a:r>
                        <a:rPr lang="en-GB" sz="95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, an</a:t>
                      </a: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important friend of King James, is given a letter to stay away from Parliament on 5</a:t>
                      </a:r>
                      <a:r>
                        <a:rPr lang="en-GB" sz="950" b="0" baseline="3000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</a:t>
                      </a: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November.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Guy Fawkes in the cellar.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Guy Fawkes</a:t>
                      </a: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waits by the gunpowder in the cellar. Guards find him and arrest him.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search for</a:t>
                      </a:r>
                      <a:r>
                        <a:rPr lang="en-GB" sz="95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the plotters.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5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Guy Fawkes is captured but doesn’t give the name of the other plotters for 2 days. They are captured and killed.</a:t>
                      </a:r>
                      <a:endParaRPr lang="en-GB" sz="950" b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621192"/>
              </p:ext>
            </p:extLst>
          </p:nvPr>
        </p:nvGraphicFramePr>
        <p:xfrm>
          <a:off x="4940438" y="3088017"/>
          <a:ext cx="3621912" cy="713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1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4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was the Gunpowder Plot?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09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It was a plot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to kill King James I and his government by blowing up the Houses of Parliament.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947674"/>
              </p:ext>
            </p:extLst>
          </p:nvPr>
        </p:nvGraphicFramePr>
        <p:xfrm>
          <a:off x="8675925" y="3041484"/>
          <a:ext cx="3618532" cy="15517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4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Who was involved?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096">
                <a:tc>
                  <a:txBody>
                    <a:bodyPr/>
                    <a:lstStyle/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Guy Fawkes (a gunpowder expert)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Robert Catesby (the leader)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Thomas Percy (one of the royal bodyguards)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John Wright (friend of Robert Catesby)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Christopher Wright (friend of Robert Catesby)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Robert Winter (cousin of Robert Catesby)</a:t>
                      </a:r>
                    </a:p>
                    <a:p>
                      <a:pPr marL="171450" marR="0" lvl="0" indent="-17145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Thomas Bates (servant of Robert Catesby)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5156739"/>
              </p:ext>
            </p:extLst>
          </p:nvPr>
        </p:nvGraphicFramePr>
        <p:xfrm>
          <a:off x="6539446" y="5198726"/>
          <a:ext cx="2022904" cy="17728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29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6546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Gunpowder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Plot Poem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7431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Remember,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remember, the 5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of November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gunpowder treason and plot.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I see no reason why the gunpowder treason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Should ever be forgot.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384450"/>
              </p:ext>
            </p:extLst>
          </p:nvPr>
        </p:nvGraphicFramePr>
        <p:xfrm>
          <a:off x="4940438" y="4031363"/>
          <a:ext cx="3621912" cy="1048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1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4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Why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were they plotting?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09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Under James I’s reign, Catholics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were not treated fairly. The people involved in the plot wanted to have James I removed from the throne to improve treatment of the Catholics and make life fairer for them.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0665463"/>
              </p:ext>
            </p:extLst>
          </p:nvPr>
        </p:nvGraphicFramePr>
        <p:xfrm>
          <a:off x="8675925" y="4723851"/>
          <a:ext cx="3618532" cy="1048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85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86844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Thwarting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of the Plot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7096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An anonymous letter was sent to Lord </a:t>
                      </a:r>
                      <a:r>
                        <a:rPr lang="en-GB" sz="1100" b="0" baseline="0" dirty="0" err="1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Monteagle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to warn him not to go to the Houses of Parliament on the 5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of November. He sent guards to check the cellars and they found Guy Fawkes hiding there with the gunpowder.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9990998"/>
              </p:ext>
            </p:extLst>
          </p:nvPr>
        </p:nvGraphicFramePr>
        <p:xfrm>
          <a:off x="8675925" y="5903298"/>
          <a:ext cx="3593431" cy="10488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93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657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happened to the plotters?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52187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They were found guilty of treason (trying to kill of overthrow the monarch or government), tortured and executed.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4576390"/>
              </p:ext>
            </p:extLst>
          </p:nvPr>
        </p:nvGraphicFramePr>
        <p:xfrm>
          <a:off x="9067119" y="7197270"/>
          <a:ext cx="3202237" cy="1877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2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6900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Present</a:t>
                      </a:r>
                      <a:r>
                        <a:rPr lang="en-GB" sz="1100" b="1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Day</a:t>
                      </a:r>
                      <a:endParaRPr lang="en-GB" sz="1100" b="1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00199">
                <a:tc>
                  <a:txBody>
                    <a:bodyPr/>
                    <a:lstStyle/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king ordered bonfires to be lit on the 5</a:t>
                      </a:r>
                      <a:r>
                        <a:rPr lang="en-GB" sz="1100" b="0" baseline="3000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</a:t>
                      </a: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 of November to celebrate the Gunpowder Plot not going ahead. </a:t>
                      </a: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GB" sz="1100" b="0" baseline="0" dirty="0">
                        <a:solidFill>
                          <a:schemeClr val="tx1"/>
                        </a:solidFill>
                        <a:latin typeface="Gill Sans MT" panose="020B0502020104020203"/>
                      </a:endParaRPr>
                    </a:p>
                    <a:p>
                      <a:pPr marL="0" marR="0" lvl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People still light bonfires and burn </a:t>
                      </a:r>
                      <a:b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</a:b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‘guys’ (models in the shape of a man) </a:t>
                      </a:r>
                      <a:b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</a:b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to celebrate. They often set off </a:t>
                      </a:r>
                      <a:b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</a:b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fireworks as part of the </a:t>
                      </a:r>
                      <a:b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</a:b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celebrations.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6944" y="8160283"/>
            <a:ext cx="915989" cy="91598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4402" y="3556596"/>
            <a:ext cx="895802" cy="895802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17F1733D-D65B-484E-9329-3406DA173655}"/>
              </a:ext>
            </a:extLst>
          </p:cNvPr>
          <p:cNvSpPr/>
          <p:nvPr/>
        </p:nvSpPr>
        <p:spPr>
          <a:xfrm>
            <a:off x="331694" y="309282"/>
            <a:ext cx="12138212" cy="8982636"/>
          </a:xfrm>
          <a:prstGeom prst="rect">
            <a:avLst/>
          </a:prstGeom>
          <a:noFill/>
          <a:ln w="73025" cmpd="tri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CFC7D9D-38F8-074F-86AB-5CCB75DF3812}"/>
              </a:ext>
            </a:extLst>
          </p:cNvPr>
          <p:cNvSpPr txBox="1"/>
          <p:nvPr/>
        </p:nvSpPr>
        <p:spPr>
          <a:xfrm>
            <a:off x="5474104" y="9316381"/>
            <a:ext cx="185339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solidFill>
                  <a:schemeClr val="bg1">
                    <a:lumMod val="65000"/>
                  </a:schemeClr>
                </a:solidFill>
                <a:latin typeface="Gill Sans MT" panose="020B0502020104020203" pitchFamily="34" charset="77"/>
              </a:rPr>
              <a:t>© Vocabulary Ninja Ltd 2021</a:t>
            </a:r>
          </a:p>
        </p:txBody>
      </p:sp>
      <p:pic>
        <p:nvPicPr>
          <p:cNvPr id="22" name="Picture 21" descr="A picture containing light&#10;&#10;Description automatically generated">
            <a:extLst>
              <a:ext uri="{FF2B5EF4-FFF2-40B4-BE49-F238E27FC236}">
                <a16:creationId xmlns:a16="http://schemas.microsoft.com/office/drawing/2014/main" id="{097A4563-673D-7E45-B8DB-3A6E7F380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975444" y="472750"/>
            <a:ext cx="571938" cy="571938"/>
          </a:xfrm>
          <a:prstGeom prst="rect">
            <a:avLst/>
          </a:prstGeom>
        </p:spPr>
      </p:pic>
      <p:pic>
        <p:nvPicPr>
          <p:cNvPr id="23" name="Picture 22" descr="A picture containing light&#10;&#10;Description automatically generated">
            <a:extLst>
              <a:ext uri="{FF2B5EF4-FFF2-40B4-BE49-F238E27FC236}">
                <a16:creationId xmlns:a16="http://schemas.microsoft.com/office/drawing/2014/main" id="{AE7F744D-EFAA-084D-9F69-795A6265E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0437423" y="472750"/>
            <a:ext cx="571938" cy="571938"/>
          </a:xfrm>
          <a:prstGeom prst="rect">
            <a:avLst/>
          </a:prstGeom>
        </p:spPr>
      </p:pic>
      <p:pic>
        <p:nvPicPr>
          <p:cNvPr id="25" name="Picture 24" descr="A picture containing text, toy, vector graphics&#10;&#10;Description automatically generated">
            <a:extLst>
              <a:ext uri="{FF2B5EF4-FFF2-40B4-BE49-F238E27FC236}">
                <a16:creationId xmlns:a16="http://schemas.microsoft.com/office/drawing/2014/main" id="{7BDBEFD1-7EF2-1142-BD0F-584CC3037E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0649" y="5492321"/>
            <a:ext cx="1365222" cy="1365222"/>
          </a:xfrm>
          <a:prstGeom prst="rect">
            <a:avLst/>
          </a:prstGeom>
        </p:spPr>
      </p:pic>
      <p:pic>
        <p:nvPicPr>
          <p:cNvPr id="28" name="Picture 27" descr="A picture containing light&#10;&#10;Description automatically generated">
            <a:extLst>
              <a:ext uri="{FF2B5EF4-FFF2-40B4-BE49-F238E27FC236}">
                <a16:creationId xmlns:a16="http://schemas.microsoft.com/office/drawing/2014/main" id="{097A4563-673D-7E45-B8DB-3A6E7F3804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1570870" y="472750"/>
            <a:ext cx="571938" cy="571938"/>
          </a:xfrm>
          <a:prstGeom prst="rect">
            <a:avLst/>
          </a:prstGeom>
        </p:spPr>
      </p:pic>
      <p:graphicFrame>
        <p:nvGraphicFramePr>
          <p:cNvPr id="30" name="Table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993329"/>
              </p:ext>
            </p:extLst>
          </p:nvPr>
        </p:nvGraphicFramePr>
        <p:xfrm>
          <a:off x="4940438" y="7197271"/>
          <a:ext cx="2970866" cy="1877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708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2027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What happened to the plotters?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55073">
                <a:tc>
                  <a:txBody>
                    <a:bodyPr/>
                    <a:lstStyle/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 Gunpowder Plot happened in 1605, over 400 years ago!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Life was very different in 1605 to now. 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Electricity hadn’t been invented yet, so there was no electrical items. 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There were no cars, people travelled in a horse and carriage.</a:t>
                      </a:r>
                    </a:p>
                    <a:p>
                      <a:pPr marL="0" marR="0" lvl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b="0" baseline="0" dirty="0">
                          <a:solidFill>
                            <a:schemeClr val="tx1"/>
                          </a:solidFill>
                          <a:latin typeface="Gill Sans MT" panose="020B0502020104020203"/>
                        </a:rPr>
                        <a:t>Men always wore hats, usually indoors as well!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1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9026" y="7345153"/>
            <a:ext cx="940371" cy="1710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4188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2f9beb4-f6fa-40c2-b46e-2dd0b5919a3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ECC43B8A78284482AA371ECDAB1165" ma:contentTypeVersion="15" ma:contentTypeDescription="Create a new document." ma:contentTypeScope="" ma:versionID="1f93da90953d00135eef9835c7b3dbf6">
  <xsd:schema xmlns:xsd="http://www.w3.org/2001/XMLSchema" xmlns:xs="http://www.w3.org/2001/XMLSchema" xmlns:p="http://schemas.microsoft.com/office/2006/metadata/properties" xmlns:ns3="f2f9beb4-f6fa-40c2-b46e-2dd0b5919a33" xmlns:ns4="f22e0e7b-ec6a-4edf-8a39-eafc4b048acb" targetNamespace="http://schemas.microsoft.com/office/2006/metadata/properties" ma:root="true" ma:fieldsID="914f05e6ad721fa0b3d3e6d0492f76c2" ns3:_="" ns4:_="">
    <xsd:import namespace="f2f9beb4-f6fa-40c2-b46e-2dd0b5919a33"/>
    <xsd:import namespace="f22e0e7b-ec6a-4edf-8a39-eafc4b048ac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f9beb4-f6fa-40c2-b46e-2dd0b5919a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22e0e7b-ec6a-4edf-8a39-eafc4b048ac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94D0404-FC2E-4970-B3D6-93A66525BD63}">
  <ds:schemaRefs>
    <ds:schemaRef ds:uri="http://schemas.microsoft.com/office/2006/documentManagement/types"/>
    <ds:schemaRef ds:uri="f2f9beb4-f6fa-40c2-b46e-2dd0b5919a33"/>
    <ds:schemaRef ds:uri="http://schemas.microsoft.com/office/2006/metadata/properties"/>
    <ds:schemaRef ds:uri="http://purl.org/dc/dcmitype/"/>
    <ds:schemaRef ds:uri="http://purl.org/dc/terms/"/>
    <ds:schemaRef ds:uri="f22e0e7b-ec6a-4edf-8a39-eafc4b048acb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BFF35238-4F57-41A1-88B4-5AECA137261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24C38C1-1A32-46EF-9F2E-EB0C0E191B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2f9beb4-f6fa-40c2-b46e-2dd0b5919a33"/>
    <ds:schemaRef ds:uri="f22e0e7b-ec6a-4edf-8a39-eafc4b048ac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</TotalTime>
  <Words>671</Words>
  <Application>Microsoft Office PowerPoint</Application>
  <PresentationFormat>A3 Paper (297x420 mm)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Gill Sans MT</vt:lpstr>
      <vt:lpstr>Phosphate Inline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Judith Stansfield</cp:lastModifiedBy>
  <cp:revision>43</cp:revision>
  <dcterms:created xsi:type="dcterms:W3CDTF">2020-09-22T12:40:30Z</dcterms:created>
  <dcterms:modified xsi:type="dcterms:W3CDTF">2023-10-10T20:04:06Z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0x0101002DECC43B8A78284482AA371ECDAB1165</vt:lpwstr>
  </property>
</Properties>
</file>