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DDDDDD"/>
    <a:srgbClr val="FF9900"/>
    <a:srgbClr val="99CC00"/>
    <a:srgbClr val="00FFFF"/>
    <a:srgbClr val="FF99FF"/>
    <a:srgbClr val="861799"/>
    <a:srgbClr val="7C158D"/>
    <a:srgbClr val="9619AB"/>
    <a:srgbClr val="A01A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422" dt="2026-09-03T15:21:56.239"/>
    <p1510:client id="{695EF611-8B02-84D7-7CDD-2B54E7E15660}" v="106" dt="2026-09-04T17:37:57.468"/>
    <p1510:client id="{C6FDAE1F-3ED3-BBCE-C2A8-810DC4CC3E78}" v="1834" dt="2026-09-03T15:23:17.0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2E543E-728E-33C3-E56F-5522A439E1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B63317-BA10-4E44-AFD3-F649FEBA7F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940FD-325C-9279-B8CD-DF2470A0B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B850-C10D-6CFA-B1FF-5E984C5EC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60DD14-B14D-F69F-763D-C73D3CFB6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605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A8272-8E71-3BEA-E093-1003E256D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24231-2ABB-273F-7D9C-E08820A81B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7F2B43-6192-E16F-3371-03F6D311A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E86E5E-0280-7EF9-F4B8-C3B33FE1D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88AE9-3DA0-9C69-E681-79656EFBB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68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AB01B-D0B2-A924-E6E6-A677F2E10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0AE62-EF5A-3F75-AD65-CAA717BE76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1E3BAD-5238-0465-37E7-B3E04D8D5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A53BB-0A34-3557-F755-047563CA1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CF8DB9-2DFA-702E-DCB3-43285F763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67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057086-C795-0527-566D-50E0CB077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BE853-BC83-2C52-00CA-FC622615F9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A05A6C-37E8-375B-FE6B-8B9E5D3952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78EA5F-D616-C55D-F180-5B4A01619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D3B4B-6E9E-EAD7-BF23-FCB3E9484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030CE6-CC5F-D0AC-0A8E-03722EF03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915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DD9A9-1210-8726-B9B3-D20B9751F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0C9C5-E68C-BB2D-A04B-10B191E776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44042D-C976-7CB9-25A1-24D9920046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3C142C-1CC3-01DB-14D7-408B7A6BFB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63EC3F-8387-9A13-9A7D-CED02051D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734A60-CE5A-0588-C28B-A1CB76B1B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F2F913-A2AB-8233-80E7-2D8713409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834A4E-E280-90F0-7755-6D06F857FB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391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6B543-0DAC-42BE-92DC-8C4F0B730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911562-726D-A03D-23F4-98C0D5B5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8302-F3B2-983C-AB61-3289D2852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9BA8FE-73D7-4745-0624-CB862D0167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117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522D84-36F0-B704-2013-0F3C269AE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C6AAA35-EC9A-0C51-3C89-C97D697AF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F98A0E-D034-2A5D-F5E4-7F91017C2E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91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885CD-FC84-2461-28F6-6F14E0CAC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8E940-17B7-993E-0F96-B4612E9343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1BC6E1-E802-E1A1-D5F3-B9A1BA2DA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C7801D-0635-EB8E-61D9-6BAD5AE09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DD9A86-DC7C-0031-047C-8682BF78E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938C90-6F17-4B96-19C5-3C9A44029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042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290BAD-E84C-8E5B-C94B-93EE37ABE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FF0201-DAFA-126F-6FA7-FEE8736F58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6200C7-1EAC-8317-447D-3804426FAA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78353B-3744-AD70-F719-06A105129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6A625C-07FA-FE76-476A-281591E4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5A25B3-C540-7F3C-1697-B3ED2DB2A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776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2257E-946C-8690-09DA-3B69F1DBC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12C89D-589A-5264-2F4A-11A581149E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0256B-1400-EA87-56A0-92648EA72A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F579F-DC0E-B90E-CC59-7587D06FE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994E3A-AC23-D739-C37C-79BE2EECA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668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B1EC91-789C-8545-72ED-CE07FE8429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B2ADA1-DAF8-BCF1-9ED2-7F2230E9FAC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56E4C0-8209-1665-0E62-BCF031A4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1B676-BCF0-F306-576B-930062C64E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E2D5A-A6E8-D891-60CC-C1C38DB708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386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62CE99-4DC4-FB0F-0A2A-3E1B6A08A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F0D7E4-B211-93E8-F718-01ABDB3164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90ADE-10D7-8853-43E2-82B2FF245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74907-4B5C-491B-8FEE-F40F691F6A79}" type="datetimeFigureOut">
              <a:rPr lang="en-GB" smtClean="0"/>
              <a:t>07/09/2026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5D464A-5E4F-0D60-C773-A9C9C9F165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DEDB62-9427-8FA6-22AA-0AFF27DA45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9BE32-1470-494C-A793-6E8FBF0960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55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2279684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2279684" y="3599915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512468" y="342900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99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1" name="Hexagon 50">
            <a:extLst>
              <a:ext uri="{FF2B5EF4-FFF2-40B4-BE49-F238E27FC236}">
                <a16:creationId xmlns:a16="http://schemas.microsoft.com/office/drawing/2014/main" id="{EAAC5744-441F-DF1D-FC69-4FF0A97E44A6}"/>
              </a:ext>
            </a:extLst>
          </p:cNvPr>
          <p:cNvSpPr/>
          <p:nvPr/>
        </p:nvSpPr>
        <p:spPr>
          <a:xfrm>
            <a:off x="5379926" y="1841734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07915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DE65097-F6B9-6F01-1303-58697D6EEC6B}"/>
              </a:ext>
            </a:extLst>
          </p:cNvPr>
          <p:cNvSpPr txBox="1"/>
          <p:nvPr/>
        </p:nvSpPr>
        <p:spPr>
          <a:xfrm>
            <a:off x="2838079" y="436425"/>
            <a:ext cx="2652084" cy="227754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Maths</a:t>
            </a:r>
          </a:p>
          <a:p>
            <a:pPr algn="ctr"/>
            <a:r>
              <a:rPr lang="en-GB" sz="1600" dirty="0">
                <a:ea typeface="Calibri"/>
                <a:cs typeface="Calibri"/>
              </a:rPr>
              <a:t>The children will be exploring objects through matching, identifying favourite objects, sorting into groups, exploring colour and looking at similarities and differences.</a:t>
            </a:r>
          </a:p>
          <a:p>
            <a:pPr algn="ctr"/>
            <a:endParaRPr lang="en-GB" dirty="0">
              <a:ea typeface="Calibri"/>
              <a:cs typeface="Calibri"/>
            </a:endParaRPr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5B1D3BB-D22A-9F57-A94D-702288B71F2D}"/>
              </a:ext>
            </a:extLst>
          </p:cNvPr>
          <p:cNvSpPr txBox="1"/>
          <p:nvPr/>
        </p:nvSpPr>
        <p:spPr>
          <a:xfrm>
            <a:off x="2746385" y="3696788"/>
            <a:ext cx="2813281" cy="31393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Communication, Interaction and Shared Stories.</a:t>
            </a:r>
          </a:p>
          <a:p>
            <a:pPr algn="ctr"/>
            <a:r>
              <a:rPr lang="en-GB" sz="1600" dirty="0"/>
              <a:t>The children will be exploring themselves through stories with a focus on knowing ourselves, understanding who is in our family, building relationships within the classroom and understanding feelings.</a:t>
            </a:r>
          </a:p>
          <a:p>
            <a:pPr algn="ctr"/>
            <a:endParaRPr lang="en-GB" sz="1600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2B48F191-0755-09A4-BC9F-B92DB72FD207}"/>
              </a:ext>
            </a:extLst>
          </p:cNvPr>
          <p:cNvSpPr txBox="1"/>
          <p:nvPr/>
        </p:nvSpPr>
        <p:spPr>
          <a:xfrm>
            <a:off x="5860978" y="2181642"/>
            <a:ext cx="2840469" cy="26776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Science</a:t>
            </a:r>
          </a:p>
          <a:p>
            <a:pPr algn="ctr"/>
            <a:endParaRPr lang="en-GB" b="1" dirty="0"/>
          </a:p>
          <a:p>
            <a:pPr algn="ctr"/>
            <a:r>
              <a:rPr lang="en-GB" sz="1600" dirty="0">
                <a:ea typeface="Calibri"/>
                <a:cs typeface="Calibri"/>
              </a:rPr>
              <a:t>The children will be learning to identify different parts of their body through stories and songs.</a:t>
            </a:r>
            <a:r>
              <a:rPr lang="en-GB" dirty="0">
                <a:ea typeface="Calibri"/>
                <a:cs typeface="Calibri"/>
              </a:rPr>
              <a:t> </a:t>
            </a:r>
          </a:p>
          <a:p>
            <a:pPr algn="ctr"/>
            <a:endParaRPr lang="en-GB" sz="1600" dirty="0">
              <a:ea typeface="Calibri" panose="020F0502020204030204"/>
              <a:cs typeface="Calibri" panose="020F0502020204030204"/>
            </a:endParaRPr>
          </a:p>
          <a:p>
            <a:pPr algn="ctr"/>
            <a:endParaRPr lang="en-GB" sz="1600" dirty="0">
              <a:ea typeface="Calibri" panose="020F0502020204030204"/>
              <a:cs typeface="Calibri" panose="020F0502020204030204"/>
            </a:endParaRPr>
          </a:p>
          <a:p>
            <a:endParaRPr lang="en-GB" sz="800" b="1" dirty="0">
              <a:ea typeface="Calibri" panose="020F0502020204030204"/>
              <a:cs typeface="Calibri" panose="020F0502020204030204"/>
            </a:endParaRPr>
          </a:p>
          <a:p>
            <a:endParaRPr lang="en-GB" sz="800" dirty="0">
              <a:ea typeface="Calibri" panose="020F0502020204030204"/>
              <a:cs typeface="Calibri" panose="020F0502020204030204"/>
            </a:endParaRPr>
          </a:p>
          <a:p>
            <a:endParaRPr lang="en-GB" sz="800" b="1" dirty="0">
              <a:ea typeface="Calibri" panose="020F0502020204030204"/>
              <a:cs typeface="Calibri" panose="020F0502020204030204"/>
            </a:endParaRPr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5E86F0F-6262-E1DA-1AF9-59DA7FD70B72}"/>
              </a:ext>
            </a:extLst>
          </p:cNvPr>
          <p:cNvSpPr txBox="1"/>
          <p:nvPr/>
        </p:nvSpPr>
        <p:spPr>
          <a:xfrm>
            <a:off x="8860006" y="328703"/>
            <a:ext cx="2775348" cy="187743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>
                <a:ea typeface="Calibri"/>
                <a:cs typeface="Calibri"/>
              </a:rPr>
              <a:t>Continuous Provision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sz="1600" dirty="0">
                <a:ea typeface="Calibri"/>
                <a:cs typeface="Calibri"/>
              </a:rPr>
              <a:t>This half term continuous provision will focus on forming relationships, sharing and turn taking as well as exploring likes and dislikes.</a:t>
            </a:r>
            <a:endParaRPr lang="en-GB" sz="1600" dirty="0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88A977B-7339-F271-9A98-1C44FF1EBF84}"/>
              </a:ext>
            </a:extLst>
          </p:cNvPr>
          <p:cNvSpPr txBox="1"/>
          <p:nvPr/>
        </p:nvSpPr>
        <p:spPr>
          <a:xfrm>
            <a:off x="8903243" y="3414623"/>
            <a:ext cx="2782960" cy="246221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Art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dirty="0">
                <a:ea typeface="Calibri"/>
                <a:cs typeface="Calibri"/>
              </a:rPr>
              <a:t>This half term we will be looking at creating self-portraits using paint, pencils and through collage.</a:t>
            </a:r>
            <a:endParaRPr lang="en-GB" dirty="0"/>
          </a:p>
          <a:p>
            <a:pPr algn="ctr"/>
            <a:endParaRPr lang="en-GB" dirty="0">
              <a:ea typeface="Calibri"/>
              <a:cs typeface="Calibri"/>
            </a:endParaRPr>
          </a:p>
          <a:p>
            <a:pPr algn="ctr"/>
            <a:endParaRPr lang="en-GB" sz="1000" dirty="0">
              <a:ea typeface="Calibri"/>
              <a:cs typeface="Calibri"/>
            </a:endParaRPr>
          </a:p>
        </p:txBody>
      </p:sp>
      <p:pic>
        <p:nvPicPr>
          <p:cNvPr id="61" name="Picture 60" descr="A logo with a couple of kids holding hands under a tree&#10;&#10;Description automatically generated">
            <a:extLst>
              <a:ext uri="{FF2B5EF4-FFF2-40B4-BE49-F238E27FC236}">
                <a16:creationId xmlns:a16="http://schemas.microsoft.com/office/drawing/2014/main" id="{EFD92009-178A-8E2F-2EBE-5423D350B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50" y="1841734"/>
            <a:ext cx="1624149" cy="1624149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51F89EE0-53DB-C270-6F74-B583AABE6E00}"/>
              </a:ext>
            </a:extLst>
          </p:cNvPr>
          <p:cNvSpPr txBox="1"/>
          <p:nvPr/>
        </p:nvSpPr>
        <p:spPr>
          <a:xfrm>
            <a:off x="0" y="3335547"/>
            <a:ext cx="2683625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ADLaM Display"/>
                <a:ea typeface="ADLaM Display" panose="020F0502020204030204" pitchFamily="2" charset="0"/>
                <a:cs typeface="ADLaM Display" panose="020F0502020204030204" pitchFamily="2" charset="0"/>
              </a:rPr>
              <a:t>Herons</a:t>
            </a:r>
            <a:endParaRPr lang="en-GB" sz="5400" dirty="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CD956F44-6752-FC13-9EC4-82BFC684EFA9}"/>
              </a:ext>
            </a:extLst>
          </p:cNvPr>
          <p:cNvSpPr txBox="1"/>
          <p:nvPr/>
        </p:nvSpPr>
        <p:spPr>
          <a:xfrm>
            <a:off x="5888165" y="5287825"/>
            <a:ext cx="28132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Autumn </a:t>
            </a:r>
          </a:p>
          <a:p>
            <a:pPr algn="ctr"/>
            <a:r>
              <a:rPr lang="en-GB" sz="4800">
                <a:solidFill>
                  <a:schemeClr val="bg1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1</a:t>
            </a:r>
            <a:endParaRPr lang="en-GB" sz="5400">
              <a:solidFill>
                <a:schemeClr val="bg1"/>
              </a:solidFill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pic>
        <p:nvPicPr>
          <p:cNvPr id="2" name="Picture 1" descr="A white circle with a long shadow&#10;&#10;Description automatically generated">
            <a:extLst>
              <a:ext uri="{FF2B5EF4-FFF2-40B4-BE49-F238E27FC236}">
                <a16:creationId xmlns:a16="http://schemas.microsoft.com/office/drawing/2014/main" id="{14A95822-BF32-7F7F-B44C-474344CA5C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079" y="2329405"/>
            <a:ext cx="2138083" cy="707118"/>
          </a:xfrm>
          <a:prstGeom prst="rect">
            <a:avLst/>
          </a:prstGeom>
        </p:spPr>
      </p:pic>
      <p:sp>
        <p:nvSpPr>
          <p:cNvPr id="5" name="AutoShape 2" descr="Harry the Happy Mouse: Teaching Children to Be Kind to Each Other (Audio  Download): N K, Hollye Sangster, NGK Media: Amazon.co.uk: Audible Books &amp;  Originals">
            <a:extLst>
              <a:ext uri="{FF2B5EF4-FFF2-40B4-BE49-F238E27FC236}">
                <a16:creationId xmlns:a16="http://schemas.microsoft.com/office/drawing/2014/main" id="{F25F31C0-2198-4EAD-9686-BB36C516B94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12988" y="5724436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489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617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Hexagon 21">
            <a:extLst>
              <a:ext uri="{FF2B5EF4-FFF2-40B4-BE49-F238E27FC236}">
                <a16:creationId xmlns:a16="http://schemas.microsoft.com/office/drawing/2014/main" id="{457507DB-C019-E700-EBD6-3F40433A78C3}"/>
              </a:ext>
            </a:extLst>
          </p:cNvPr>
          <p:cNvSpPr/>
          <p:nvPr/>
        </p:nvSpPr>
        <p:spPr>
          <a:xfrm>
            <a:off x="3064679" y="239602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00FF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9" name="Hexagon 48">
            <a:extLst>
              <a:ext uri="{FF2B5EF4-FFF2-40B4-BE49-F238E27FC236}">
                <a16:creationId xmlns:a16="http://schemas.microsoft.com/office/drawing/2014/main" id="{58B7F445-3BC4-7CFB-115B-2BF0DF8F049E}"/>
              </a:ext>
            </a:extLst>
          </p:cNvPr>
          <p:cNvSpPr/>
          <p:nvPr/>
        </p:nvSpPr>
        <p:spPr>
          <a:xfrm>
            <a:off x="3074324" y="3624029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99CC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0" name="Hexagon 49">
            <a:extLst>
              <a:ext uri="{FF2B5EF4-FFF2-40B4-BE49-F238E27FC236}">
                <a16:creationId xmlns:a16="http://schemas.microsoft.com/office/drawing/2014/main" id="{89D44F6D-821B-C900-CF04-341CA7C31FC2}"/>
              </a:ext>
            </a:extLst>
          </p:cNvPr>
          <p:cNvSpPr/>
          <p:nvPr/>
        </p:nvSpPr>
        <p:spPr>
          <a:xfrm>
            <a:off x="8512468" y="3429000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DDDDD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52" name="Hexagon 51">
            <a:extLst>
              <a:ext uri="{FF2B5EF4-FFF2-40B4-BE49-F238E27FC236}">
                <a16:creationId xmlns:a16="http://schemas.microsoft.com/office/drawing/2014/main" id="{8B29177F-43F3-64AE-81B3-AB35F08F5138}"/>
              </a:ext>
            </a:extLst>
          </p:cNvPr>
          <p:cNvSpPr/>
          <p:nvPr/>
        </p:nvSpPr>
        <p:spPr>
          <a:xfrm>
            <a:off x="8407915" y="169817"/>
            <a:ext cx="3679531" cy="3104747"/>
          </a:xfrm>
          <a:prstGeom prst="hexagon">
            <a:avLst/>
          </a:prstGeom>
          <a:solidFill>
            <a:schemeClr val="bg1"/>
          </a:solidFill>
          <a:ln w="57150">
            <a:solidFill>
              <a:srgbClr val="66FF3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CA9352DB-0976-E4DA-6334-48CD5A47A0BA}"/>
              </a:ext>
            </a:extLst>
          </p:cNvPr>
          <p:cNvSpPr/>
          <p:nvPr/>
        </p:nvSpPr>
        <p:spPr>
          <a:xfrm>
            <a:off x="245549" y="1518382"/>
            <a:ext cx="3173695" cy="3880816"/>
          </a:xfrm>
          <a:prstGeom prst="homePlate">
            <a:avLst>
              <a:gd name="adj" fmla="val 31833"/>
            </a:avLst>
          </a:prstGeom>
          <a:solidFill>
            <a:schemeClr val="bg1"/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FA48C6-A5B9-6AA4-0B29-60CE70908F0A}"/>
              </a:ext>
            </a:extLst>
          </p:cNvPr>
          <p:cNvSpPr txBox="1"/>
          <p:nvPr/>
        </p:nvSpPr>
        <p:spPr>
          <a:xfrm>
            <a:off x="3346255" y="579229"/>
            <a:ext cx="3116377" cy="19082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PE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dirty="0">
                <a:ea typeface="Calibri" panose="020F0502020204030204"/>
                <a:cs typeface="Calibri" panose="020F0502020204030204"/>
              </a:rPr>
              <a:t>The children will be working on fundamental movement skills such as balancing, jumping and moving around obstacles. </a:t>
            </a:r>
            <a:endParaRPr lang="en-GB" b="1" dirty="0">
              <a:ea typeface="Calibri" panose="020F0502020204030204"/>
              <a:cs typeface="Calibri" panose="020F0502020204030204"/>
            </a:endParaRPr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FBFFE20-C665-1253-50E5-A9711DA49A5F}"/>
              </a:ext>
            </a:extLst>
          </p:cNvPr>
          <p:cNvSpPr txBox="1"/>
          <p:nvPr/>
        </p:nvSpPr>
        <p:spPr>
          <a:xfrm>
            <a:off x="3560032" y="3836816"/>
            <a:ext cx="2708113" cy="218521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RE</a:t>
            </a:r>
          </a:p>
          <a:p>
            <a:pPr algn="ctr"/>
            <a:r>
              <a:rPr lang="en-GB" dirty="0">
                <a:ea typeface="Calibri"/>
                <a:cs typeface="Calibri"/>
              </a:rPr>
              <a:t>In RE, we are exploring Christianity, looking at what Christians believe about God and recognising symbols relating to Christianity. </a:t>
            </a:r>
          </a:p>
          <a:p>
            <a:pPr algn="ctr"/>
            <a:endParaRPr lang="en-GB" sz="1000" dirty="0">
              <a:ea typeface="Calibri" panose="020F0502020204030204"/>
              <a:cs typeface="Calibri" panose="020F0502020204030204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88261D-31AD-88BC-F17B-6E88A4952F4C}"/>
              </a:ext>
            </a:extLst>
          </p:cNvPr>
          <p:cNvSpPr txBox="1"/>
          <p:nvPr/>
        </p:nvSpPr>
        <p:spPr>
          <a:xfrm>
            <a:off x="8989507" y="239602"/>
            <a:ext cx="2639186" cy="187743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Music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sz="1600" dirty="0">
                <a:ea typeface="Calibri" panose="020F0502020204030204"/>
                <a:cs typeface="Calibri" panose="020F0502020204030204"/>
              </a:rPr>
              <a:t>The children will be exploring musical instruments and learning how to listen to and create the different sounds they make.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21AE65B-93C3-B642-4819-2463E1994B8D}"/>
              </a:ext>
            </a:extLst>
          </p:cNvPr>
          <p:cNvSpPr txBox="1"/>
          <p:nvPr/>
        </p:nvSpPr>
        <p:spPr>
          <a:xfrm>
            <a:off x="9057482" y="3513651"/>
            <a:ext cx="2682319" cy="141577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b="1" dirty="0"/>
              <a:t>LIFE SKILLS-</a:t>
            </a:r>
          </a:p>
          <a:p>
            <a:pPr algn="ctr"/>
            <a:r>
              <a:rPr lang="en-GB" b="1" dirty="0">
                <a:ea typeface="Calibri"/>
                <a:cs typeface="Calibri"/>
              </a:rPr>
              <a:t>BEING ME IN MY WORLD</a:t>
            </a:r>
          </a:p>
          <a:p>
            <a:pPr algn="ctr"/>
            <a:endParaRPr lang="en-GB" b="1" dirty="0">
              <a:ea typeface="Calibri"/>
              <a:cs typeface="Calibri"/>
            </a:endParaRPr>
          </a:p>
          <a:p>
            <a:pPr algn="ctr"/>
            <a:r>
              <a:rPr lang="en-GB" sz="1600" dirty="0">
                <a:ea typeface="Calibri"/>
                <a:cs typeface="Calibri"/>
              </a:rPr>
              <a:t>This half term will be focusing on school life and feelings.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E5182CB-A89C-6468-90D7-6BC550712890}"/>
              </a:ext>
            </a:extLst>
          </p:cNvPr>
          <p:cNvSpPr txBox="1"/>
          <p:nvPr/>
        </p:nvSpPr>
        <p:spPr>
          <a:xfrm>
            <a:off x="410168" y="1660853"/>
            <a:ext cx="1834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Key Texts</a:t>
            </a:r>
          </a:p>
          <a:p>
            <a:pPr algn="ctr"/>
            <a:endParaRPr lang="en-GB" sz="1000" dirty="0"/>
          </a:p>
        </p:txBody>
      </p:sp>
      <p:pic>
        <p:nvPicPr>
          <p:cNvPr id="2050" name="Picture 2" descr="PSHE – Jigsaw | Howden Junior School">
            <a:extLst>
              <a:ext uri="{FF2B5EF4-FFF2-40B4-BE49-F238E27FC236}">
                <a16:creationId xmlns:a16="http://schemas.microsoft.com/office/drawing/2014/main" id="{7C8C1081-B0FC-35EB-6B0E-5A0E20612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6348" y="5733590"/>
            <a:ext cx="899079" cy="102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honics - Tangmere Primary Academy">
            <a:extLst>
              <a:ext uri="{FF2B5EF4-FFF2-40B4-BE49-F238E27FC236}">
                <a16:creationId xmlns:a16="http://schemas.microsoft.com/office/drawing/2014/main" id="{6B5F7C8B-F5E0-E5F1-B7D9-1F1779997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673" y="5416576"/>
            <a:ext cx="2396608" cy="74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58CBD3B-BE52-F924-F9EE-3CDFD4622A69}"/>
              </a:ext>
            </a:extLst>
          </p:cNvPr>
          <p:cNvSpPr txBox="1"/>
          <p:nvPr/>
        </p:nvSpPr>
        <p:spPr>
          <a:xfrm>
            <a:off x="6840797" y="6231020"/>
            <a:ext cx="239660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Daily RWI Phonics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65BD29-2B01-E4C9-CBF4-28D8C329C6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56" y="2023099"/>
            <a:ext cx="1755237" cy="13212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5BCD0D-5F2D-8F72-274D-BEEEBABD70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33" y="3481527"/>
            <a:ext cx="1573486" cy="1863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693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219</Words>
  <Application>Microsoft Office PowerPoint</Application>
  <PresentationFormat>Widescreen</PresentationFormat>
  <Paragraphs>34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ADLaM Display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Cooper</dc:creator>
  <cp:lastModifiedBy>Andrea Powers</cp:lastModifiedBy>
  <cp:revision>19</cp:revision>
  <dcterms:created xsi:type="dcterms:W3CDTF">2023-10-01T20:00:25Z</dcterms:created>
  <dcterms:modified xsi:type="dcterms:W3CDTF">2026-09-07T19:55:25Z</dcterms:modified>
</cp:coreProperties>
</file>