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56" r:id="rId5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01418BD-9226-2130-D507-5F6865A47494}" v="12" dt="2024-02-19T08:29:55.95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08"/>
    <p:restoredTop sz="95588"/>
  </p:normalViewPr>
  <p:slideViewPr>
    <p:cSldViewPr snapToGrid="0" snapToObjects="1">
      <p:cViewPr varScale="1">
        <p:scale>
          <a:sx n="83" d="100"/>
          <a:sy n="83" d="100"/>
        </p:scale>
        <p:origin x="147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ven Holland" userId="S::sholland@barden.lancs.sch.uk::d0ac3ff5-b5d1-418b-9973-41273ff09ce1" providerId="AD" clId="Web-{801418BD-9226-2130-D507-5F6865A47494}"/>
    <pc:docChg chg="modSld">
      <pc:chgData name="Steven Holland" userId="S::sholland@barden.lancs.sch.uk::d0ac3ff5-b5d1-418b-9973-41273ff09ce1" providerId="AD" clId="Web-{801418BD-9226-2130-D507-5F6865A47494}" dt="2024-02-19T08:29:54.200" v="7"/>
      <pc:docMkLst>
        <pc:docMk/>
      </pc:docMkLst>
      <pc:sldChg chg="modSp">
        <pc:chgData name="Steven Holland" userId="S::sholland@barden.lancs.sch.uk::d0ac3ff5-b5d1-418b-9973-41273ff09ce1" providerId="AD" clId="Web-{801418BD-9226-2130-D507-5F6865A47494}" dt="2024-02-19T08:29:54.200" v="7"/>
        <pc:sldMkLst>
          <pc:docMk/>
          <pc:sldMk cId="3644188150" sldId="256"/>
        </pc:sldMkLst>
        <pc:graphicFrameChg chg="mod modGraphic">
          <ac:chgData name="Steven Holland" userId="S::sholland@barden.lancs.sch.uk::d0ac3ff5-b5d1-418b-9973-41273ff09ce1" providerId="AD" clId="Web-{801418BD-9226-2130-D507-5F6865A47494}" dt="2024-02-19T08:29:54.200" v="7"/>
          <ac:graphicFrameMkLst>
            <pc:docMk/>
            <pc:sldMk cId="3644188150" sldId="256"/>
            <ac:graphicFrameMk id="10" creationId="{584E3967-87F3-CD49-9356-CFC6D0DECC3C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396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407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909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350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68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310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34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194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689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901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570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707A9A-2CB2-A741-B755-CCE1CF4A6E7F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202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5885F63B-22FE-9C4F-B60D-553F5929394F}"/>
              </a:ext>
            </a:extLst>
          </p:cNvPr>
          <p:cNvSpPr/>
          <p:nvPr/>
        </p:nvSpPr>
        <p:spPr>
          <a:xfrm>
            <a:off x="1303518" y="332997"/>
            <a:ext cx="5230150" cy="769441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31000">
                      <a:schemeClr val="accent1">
                        <a:lumMod val="5000"/>
                        <a:lumOff val="95000"/>
                      </a:schemeClr>
                    </a:gs>
                    <a:gs pos="57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/>
              </a:rPr>
              <a:t>Cracking cricketer!</a:t>
            </a: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406AFF5-E9E8-CE4E-A6D1-19C2855DB269}"/>
              </a:ext>
            </a:extLst>
          </p:cNvPr>
          <p:cNvSpPr/>
          <p:nvPr/>
        </p:nvSpPr>
        <p:spPr>
          <a:xfrm>
            <a:off x="7236142" y="339226"/>
            <a:ext cx="3454715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2400" b="1" cap="none" spc="0" dirty="0">
                <a:ln w="0">
                  <a:solidFill>
                    <a:schemeClr val="tx1"/>
                  </a:solidFill>
                </a:ln>
                <a:effectLst>
                  <a:outerShdw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KNOWLEDGE ORGANISER</a:t>
            </a: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584E3967-87F3-CD49-9356-CFC6D0DECC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2562832"/>
              </p:ext>
            </p:extLst>
          </p:nvPr>
        </p:nvGraphicFramePr>
        <p:xfrm>
          <a:off x="507143" y="1140269"/>
          <a:ext cx="4319720" cy="79533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24035">
                  <a:extLst>
                    <a:ext uri="{9D8B030D-6E8A-4147-A177-3AD203B41FA5}">
                      <a16:colId xmlns:a16="http://schemas.microsoft.com/office/drawing/2014/main" val="2344213269"/>
                    </a:ext>
                  </a:extLst>
                </a:gridCol>
                <a:gridCol w="3195685">
                  <a:extLst>
                    <a:ext uri="{9D8B030D-6E8A-4147-A177-3AD203B41FA5}">
                      <a16:colId xmlns:a16="http://schemas.microsoft.com/office/drawing/2014/main" val="2649323644"/>
                    </a:ext>
                  </a:extLst>
                </a:gridCol>
              </a:tblGrid>
              <a:tr h="692585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/>
                        </a:rPr>
                        <a:t>ESSENTIAL </a:t>
                      </a:r>
                      <a:r>
                        <a:rPr lang="en-GB" sz="1200" b="1" baseline="0" dirty="0">
                          <a:latin typeface="Gill Sans MT"/>
                        </a:rPr>
                        <a:t> </a:t>
                      </a:r>
                      <a:r>
                        <a:rPr lang="en-GB" sz="1200" b="1" dirty="0">
                          <a:latin typeface="Gill Sans MT"/>
                        </a:rPr>
                        <a:t>VOCABULARY</a:t>
                      </a: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4812075"/>
                  </a:ext>
                </a:extLst>
              </a:tr>
              <a:tr h="601880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Racism 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Gill Sans MT" panose="020B0502020104020203" pitchFamily="34" charset="77"/>
                        </a:rPr>
                        <a:t>When you are not accepting of other people because of their</a:t>
                      </a:r>
                      <a:r>
                        <a:rPr lang="en-GB" sz="1200" baseline="0" dirty="0">
                          <a:latin typeface="Gill Sans MT" panose="020B0502020104020203" pitchFamily="34" charset="77"/>
                        </a:rPr>
                        <a:t> skin colour, where they are from or what they believe</a:t>
                      </a:r>
                      <a:endParaRPr lang="en-GB" sz="1200" dirty="0">
                        <a:latin typeface="Gill Sans MT" panose="020B0502020104020203" pitchFamily="34" charset="7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4233429"/>
                  </a:ext>
                </a:extLst>
              </a:tr>
              <a:tr h="601880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Migration 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ill Sans MT" panose="020B0502020104020203" pitchFamily="34" charset="77"/>
                        </a:rPr>
                        <a:t>When people move to another country</a:t>
                      </a:r>
                      <a:r>
                        <a:rPr lang="en-GB" sz="1200" baseline="0" dirty="0">
                          <a:latin typeface="Gill Sans MT" panose="020B0502020104020203" pitchFamily="34" charset="77"/>
                        </a:rPr>
                        <a:t> for work or better living conditions</a:t>
                      </a:r>
                      <a:endParaRPr lang="en-GB" sz="1200" dirty="0">
                        <a:latin typeface="Gill Sans MT" panose="020B0502020104020203" pitchFamily="34" charset="7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08563774"/>
                  </a:ext>
                </a:extLst>
              </a:tr>
              <a:tr h="601880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Cricket 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ill Sans MT" panose="020B0502020104020203" pitchFamily="34" charset="77"/>
                        </a:rPr>
                        <a:t>A sport</a:t>
                      </a:r>
                      <a:r>
                        <a:rPr lang="en-GB" sz="1200" baseline="0" dirty="0">
                          <a:latin typeface="Gill Sans MT" panose="020B0502020104020203" pitchFamily="34" charset="77"/>
                        </a:rPr>
                        <a:t> involving striking and fielding that has been played for since 1797 in England</a:t>
                      </a:r>
                      <a:endParaRPr lang="en-GB" sz="1200" dirty="0">
                        <a:latin typeface="Gill Sans MT" panose="020B0502020104020203" pitchFamily="34" charset="7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157742"/>
                  </a:ext>
                </a:extLst>
              </a:tr>
              <a:tr h="601880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Bowler 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ill Sans MT" panose="020B0502020104020203" pitchFamily="34" charset="77"/>
                        </a:rPr>
                        <a:t>A position</a:t>
                      </a:r>
                      <a:r>
                        <a:rPr lang="en-GB" sz="1200" baseline="0" dirty="0">
                          <a:latin typeface="Gill Sans MT" panose="020B0502020104020203" pitchFamily="34" charset="77"/>
                        </a:rPr>
                        <a:t> in cricket where somebody is bowling a ball at the batters wickets </a:t>
                      </a:r>
                      <a:endParaRPr lang="en-GB" sz="1200" dirty="0">
                        <a:latin typeface="Gill Sans MT" panose="020B0502020104020203" pitchFamily="34" charset="7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27595459"/>
                  </a:ext>
                </a:extLst>
              </a:tr>
              <a:tr h="601880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Batter 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ill Sans MT" panose="020B0502020104020203" pitchFamily="34" charset="77"/>
                        </a:rPr>
                        <a:t>A position in</a:t>
                      </a:r>
                      <a:r>
                        <a:rPr lang="en-GB" sz="1200" baseline="0" dirty="0">
                          <a:latin typeface="Gill Sans MT" panose="020B0502020104020203" pitchFamily="34" charset="77"/>
                        </a:rPr>
                        <a:t> cricket where the batsman protects the wickets by batting the ball away </a:t>
                      </a:r>
                      <a:endParaRPr lang="en-GB" sz="1200" dirty="0">
                        <a:latin typeface="Gill Sans MT" panose="020B0502020104020203" pitchFamily="34" charset="7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20535911"/>
                  </a:ext>
                </a:extLst>
              </a:tr>
              <a:tr h="601880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Fielder 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ill Sans MT" panose="020B0502020104020203" pitchFamily="34" charset="77"/>
                        </a:rPr>
                        <a:t>A position in</a:t>
                      </a:r>
                      <a:r>
                        <a:rPr lang="en-GB" sz="1200" baseline="0" dirty="0">
                          <a:latin typeface="Gill Sans MT" panose="020B0502020104020203" pitchFamily="34" charset="77"/>
                        </a:rPr>
                        <a:t> cricket where somebody collects the ball the batsman has hit</a:t>
                      </a:r>
                      <a:endParaRPr lang="en-GB" sz="1200" dirty="0">
                        <a:latin typeface="Gill Sans MT" panose="020B0502020104020203" pitchFamily="34" charset="7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5294210"/>
                  </a:ext>
                </a:extLst>
              </a:tr>
              <a:tr h="601880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Trinidad 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ill Sans MT" panose="020B0502020104020203" pitchFamily="34" charset="77"/>
                        </a:rPr>
                        <a:t>A country</a:t>
                      </a:r>
                      <a:r>
                        <a:rPr lang="en-GB" sz="1200" baseline="0" dirty="0">
                          <a:latin typeface="Gill Sans MT" panose="020B0502020104020203" pitchFamily="34" charset="77"/>
                        </a:rPr>
                        <a:t> that helps to  make the West Indies </a:t>
                      </a:r>
                      <a:endParaRPr lang="en-GB" sz="1200" dirty="0">
                        <a:latin typeface="Gill Sans MT" panose="020B0502020104020203" pitchFamily="34" charset="7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82610385"/>
                  </a:ext>
                </a:extLst>
              </a:tr>
              <a:tr h="601880"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Nelson</a:t>
                      </a:r>
                      <a:r>
                        <a:rPr lang="en-GB" sz="1200" b="1" baseline="0" dirty="0">
                          <a:latin typeface="Gill Sans MT" panose="020B0502020104020203" pitchFamily="34" charset="77"/>
                        </a:rPr>
                        <a:t> </a:t>
                      </a:r>
                      <a:endParaRPr lang="en-GB" sz="1200" b="1" dirty="0">
                        <a:latin typeface="Gill Sans MT" panose="020B0502020104020203" pitchFamily="34" charset="77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ill Sans MT" panose="020B0502020104020203" pitchFamily="34" charset="77"/>
                        </a:rPr>
                        <a:t>A town in</a:t>
                      </a:r>
                      <a:r>
                        <a:rPr lang="en-GB" sz="1200" baseline="0" dirty="0">
                          <a:latin typeface="Gill Sans MT" panose="020B0502020104020203" pitchFamily="34" charset="77"/>
                        </a:rPr>
                        <a:t> East Lancashire that is just north of Burnley </a:t>
                      </a:r>
                      <a:endParaRPr lang="en-GB" sz="1200" dirty="0">
                        <a:latin typeface="Gill Sans MT" panose="020B0502020104020203" pitchFamily="34" charset="7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71841805"/>
                  </a:ext>
                </a:extLst>
              </a:tr>
              <a:tr h="601880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Medal</a:t>
                      </a:r>
                      <a:r>
                        <a:rPr lang="en-GB" sz="1200" b="1" baseline="0" dirty="0">
                          <a:latin typeface="Gill Sans MT" panose="020B0502020104020203" pitchFamily="34" charset="77"/>
                        </a:rPr>
                        <a:t> </a:t>
                      </a:r>
                      <a:endParaRPr lang="en-GB" sz="1200" b="1" dirty="0">
                        <a:latin typeface="Gill Sans MT" panose="020B0502020104020203" pitchFamily="34" charset="77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ill Sans MT" panose="020B0502020104020203" pitchFamily="34" charset="77"/>
                        </a:rPr>
                        <a:t>A prize</a:t>
                      </a:r>
                      <a:r>
                        <a:rPr lang="en-GB" sz="1200" baseline="0" dirty="0">
                          <a:latin typeface="Gill Sans MT" panose="020B0502020104020203" pitchFamily="34" charset="77"/>
                        </a:rPr>
                        <a:t> or award given to somebody for an achievement</a:t>
                      </a:r>
                      <a:endParaRPr lang="en-GB" sz="1200" dirty="0">
                        <a:latin typeface="Gill Sans MT" panose="020B0502020104020203" pitchFamily="34" charset="7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64564703"/>
                  </a:ext>
                </a:extLst>
              </a:tr>
              <a:tr h="601880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latin typeface="Gill Sans MT" panose="020B0502020104020203" pitchFamily="34" charset="77"/>
                        </a:rPr>
                        <a:t>Distinguished 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ill Sans MT" panose="020B0502020104020203" pitchFamily="34" charset="77"/>
                        </a:rPr>
                        <a:t>This means</a:t>
                      </a:r>
                      <a:r>
                        <a:rPr lang="en-GB" sz="1200" baseline="0" dirty="0">
                          <a:latin typeface="Gill Sans MT" panose="020B0502020104020203" pitchFamily="34" charset="77"/>
                        </a:rPr>
                        <a:t> somebody has achieved a lot and is respected because of it</a:t>
                      </a:r>
                      <a:endParaRPr lang="en-GB" sz="1200" dirty="0">
                        <a:latin typeface="Gill Sans MT" panose="020B0502020104020203" pitchFamily="34" charset="7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93870930"/>
                  </a:ext>
                </a:extLst>
              </a:tr>
              <a:tr h="601880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Outstanding</a:t>
                      </a:r>
                      <a:r>
                        <a:rPr lang="en-GB" sz="1200" b="1" baseline="0" dirty="0">
                          <a:latin typeface="Gill Sans MT" panose="020B0502020104020203" pitchFamily="34" charset="77"/>
                        </a:rPr>
                        <a:t> </a:t>
                      </a:r>
                      <a:endParaRPr lang="en-GB" sz="1200" b="1" dirty="0">
                        <a:latin typeface="Gill Sans MT" panose="020B0502020104020203" pitchFamily="34" charset="77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ill Sans MT" panose="020B0502020104020203" pitchFamily="34" charset="77"/>
                        </a:rPr>
                        <a:t>Somebody who</a:t>
                      </a:r>
                      <a:r>
                        <a:rPr lang="en-GB" sz="1200" baseline="0" dirty="0">
                          <a:latin typeface="Gill Sans MT" panose="020B0502020104020203" pitchFamily="34" charset="77"/>
                        </a:rPr>
                        <a:t> has achieved something great.</a:t>
                      </a:r>
                      <a:endParaRPr lang="en-GB" sz="1200" dirty="0">
                        <a:latin typeface="Gill Sans MT" panose="020B0502020104020203" pitchFamily="34" charset="7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23434774"/>
                  </a:ext>
                </a:extLst>
              </a:tr>
              <a:tr h="601880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Significant</a:t>
                      </a:r>
                    </a:p>
                  </a:txBody>
                  <a:tcPr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ill Sans MT" panose="020B0502020104020203" pitchFamily="34" charset="77"/>
                        </a:rPr>
                        <a:t>This</a:t>
                      </a:r>
                      <a:r>
                        <a:rPr lang="en-GB" sz="1200" baseline="0" dirty="0">
                          <a:latin typeface="Gill Sans MT" panose="020B0502020104020203" pitchFamily="34" charset="77"/>
                        </a:rPr>
                        <a:t> is another word for important </a:t>
                      </a:r>
                      <a:endParaRPr lang="en-GB" sz="1200" dirty="0">
                        <a:latin typeface="Gill Sans MT" panose="020B0502020104020203" pitchFamily="34" charset="7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61127429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6157834"/>
              </p:ext>
            </p:extLst>
          </p:nvPr>
        </p:nvGraphicFramePr>
        <p:xfrm>
          <a:off x="4940438" y="1395873"/>
          <a:ext cx="3621912" cy="32281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219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6844"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How do people become significant?</a:t>
                      </a:r>
                      <a:r>
                        <a:rPr lang="en-GB" sz="1100" b="1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 </a:t>
                      </a:r>
                      <a:endParaRPr lang="en-GB" sz="1100" b="1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7096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People become significant because of their important work that helps other people.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Marcus Rashord received an MBE from Prince William for his work helping to provide children with free school meals during the coronavirus pandemic,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3083883"/>
              </p:ext>
            </p:extLst>
          </p:nvPr>
        </p:nvGraphicFramePr>
        <p:xfrm>
          <a:off x="8645809" y="1395873"/>
          <a:ext cx="3618532" cy="32281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185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6844"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What is  the</a:t>
                      </a:r>
                      <a:r>
                        <a:rPr lang="en-GB" sz="1100" b="1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 Trinity Cross? </a:t>
                      </a:r>
                      <a:endParaRPr lang="en-GB" sz="1100" b="1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7096">
                <a:tc>
                  <a:txBody>
                    <a:bodyPr/>
                    <a:lstStyle/>
                    <a:p>
                      <a:pPr marL="171450" marR="0" lvl="0" indent="-17145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The Trinity Cross was an award given to distinguished people from Trinidad for their services. </a:t>
                      </a:r>
                    </a:p>
                    <a:p>
                      <a:pPr marL="171450" marR="0" lvl="0" indent="-17145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171450" marR="0" lvl="0" indent="-17145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171450" marR="0" lvl="0" indent="-17145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171450" marR="0" lvl="0" indent="-17145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171450" marR="0" lvl="0" indent="-17145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171450" marR="0" lvl="0" indent="-17145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171450" marR="0" lvl="0" indent="-17145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171450" marR="0" lvl="0" indent="-17145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171450" marR="0" lvl="0" indent="-17145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171450" marR="0" lvl="0" indent="-17145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171450" marR="0" lvl="0" indent="-17145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171450" marR="0" lvl="0" indent="-17145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Learie was awarded this after his death in 1971.</a:t>
                      </a:r>
                    </a:p>
                    <a:p>
                      <a:pPr marL="171450" marR="0" lvl="0" indent="-17145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4197487"/>
              </p:ext>
            </p:extLst>
          </p:nvPr>
        </p:nvGraphicFramePr>
        <p:xfrm>
          <a:off x="8258826" y="4716984"/>
          <a:ext cx="2022904" cy="18341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229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464"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What</a:t>
                      </a:r>
                      <a:r>
                        <a:rPr lang="en-GB" sz="1100" b="1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 positions are there in cricket? </a:t>
                      </a:r>
                      <a:endParaRPr lang="en-GB" sz="1100" b="1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07431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The three main positions in cricket are: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Batter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Bowler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Fielder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4497151"/>
              </p:ext>
            </p:extLst>
          </p:nvPr>
        </p:nvGraphicFramePr>
        <p:xfrm>
          <a:off x="4940438" y="4679253"/>
          <a:ext cx="3318388" cy="4530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83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15495"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Who was</a:t>
                      </a:r>
                      <a:r>
                        <a:rPr lang="en-GB" sz="1100" b="1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 Learie Constantine?</a:t>
                      </a:r>
                      <a:endParaRPr lang="en-GB" sz="1100" b="1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52482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Learie Constantine was born in Trinidad.  He was a fantastic cricketer and was known to be one of the best fielders of all time.  He came to England to play cricket from the West Indies. 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After his playing career he trained to become a </a:t>
                      </a:r>
                      <a:r>
                        <a:rPr lang="en-GB" sz="1100" b="0" baseline="0" dirty="0" err="1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laywer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 and became the first black person in history to join the Houses of Lords.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He fought against racism throughout his career and ensured people were treated fairly regardless of their skin colour or where they were from.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2446983"/>
              </p:ext>
            </p:extLst>
          </p:nvPr>
        </p:nvGraphicFramePr>
        <p:xfrm>
          <a:off x="8645809" y="7007857"/>
          <a:ext cx="3618532" cy="17483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185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6791"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Where</a:t>
                      </a:r>
                      <a:r>
                        <a:rPr lang="en-GB" sz="1100" b="1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 did Learie Constantine play cricket? </a:t>
                      </a:r>
                      <a:endParaRPr lang="en-GB" sz="1100" b="1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9575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Learie played cricket in the Lancashire leagues during the 1920’s and the 1930’s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He played for Nelson for 9 years and was the first black player to </a:t>
                      </a:r>
                      <a:r>
                        <a:rPr lang="en-GB" sz="1400" b="0" baseline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do so.</a:t>
                      </a:r>
                      <a:endParaRPr lang="en-GB" sz="14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During his time in Lancashire, he was the highest paid sportsman in the country.</a:t>
                      </a: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8" name="Rectangle 17">
            <a:extLst>
              <a:ext uri="{FF2B5EF4-FFF2-40B4-BE49-F238E27FC236}">
                <a16:creationId xmlns:a16="http://schemas.microsoft.com/office/drawing/2014/main" id="{17F1733D-D65B-484E-9329-3406DA173655}"/>
              </a:ext>
            </a:extLst>
          </p:cNvPr>
          <p:cNvSpPr/>
          <p:nvPr/>
        </p:nvSpPr>
        <p:spPr>
          <a:xfrm>
            <a:off x="331694" y="309282"/>
            <a:ext cx="12138212" cy="8982636"/>
          </a:xfrm>
          <a:prstGeom prst="rect">
            <a:avLst/>
          </a:prstGeom>
          <a:noFill/>
          <a:ln w="73025" cmpd="tri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CFC7D9D-38F8-074F-86AB-5CCB75DF3812}"/>
              </a:ext>
            </a:extLst>
          </p:cNvPr>
          <p:cNvSpPr txBox="1"/>
          <p:nvPr/>
        </p:nvSpPr>
        <p:spPr>
          <a:xfrm>
            <a:off x="5474104" y="9316381"/>
            <a:ext cx="185339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chemeClr val="bg1">
                    <a:lumMod val="65000"/>
                  </a:schemeClr>
                </a:solidFill>
                <a:latin typeface="Gill Sans MT" panose="020B0502020104020203" pitchFamily="34" charset="77"/>
              </a:rPr>
              <a:t>© Vocabulary Ninja Ltd 2021</a:t>
            </a:r>
          </a:p>
        </p:txBody>
      </p:sp>
      <p:pic>
        <p:nvPicPr>
          <p:cNvPr id="1026" name="Picture 2" descr="Clipart - Crick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2038" y="392758"/>
            <a:ext cx="689171" cy="689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Clipart - Crick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2721" y="384071"/>
            <a:ext cx="689171" cy="689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Clipart - Crick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1652" y="396302"/>
            <a:ext cx="689171" cy="689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59390" y="2256814"/>
            <a:ext cx="2285295" cy="168754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5605" y="2832091"/>
            <a:ext cx="1203940" cy="1687161"/>
          </a:xfrm>
          <a:prstGeom prst="rect">
            <a:avLst/>
          </a:prstGeom>
        </p:spPr>
      </p:pic>
      <p:pic>
        <p:nvPicPr>
          <p:cNvPr id="1028" name="Picture 4" descr="Cricket Fielding Positions and Field Placements - Sportslibro.co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1730" y="4661768"/>
            <a:ext cx="1982611" cy="2346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31134" y="5947217"/>
            <a:ext cx="1463300" cy="79137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12949" y="7397404"/>
            <a:ext cx="1723193" cy="96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1881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f2f9beb4-f6fa-40c2-b46e-2dd0b5919a33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DECC43B8A78284482AA371ECDAB1165" ma:contentTypeVersion="15" ma:contentTypeDescription="Create a new document." ma:contentTypeScope="" ma:versionID="1f93da90953d00135eef9835c7b3dbf6">
  <xsd:schema xmlns:xsd="http://www.w3.org/2001/XMLSchema" xmlns:xs="http://www.w3.org/2001/XMLSchema" xmlns:p="http://schemas.microsoft.com/office/2006/metadata/properties" xmlns:ns3="f2f9beb4-f6fa-40c2-b46e-2dd0b5919a33" xmlns:ns4="f22e0e7b-ec6a-4edf-8a39-eafc4b048acb" targetNamespace="http://schemas.microsoft.com/office/2006/metadata/properties" ma:root="true" ma:fieldsID="914f05e6ad721fa0b3d3e6d0492f76c2" ns3:_="" ns4:_="">
    <xsd:import namespace="f2f9beb4-f6fa-40c2-b46e-2dd0b5919a33"/>
    <xsd:import namespace="f22e0e7b-ec6a-4edf-8a39-eafc4b048ac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Location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2f9beb4-f6fa-40c2-b46e-2dd0b5919a3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22e0e7b-ec6a-4edf-8a39-eafc4b048acb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3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94D0404-FC2E-4970-B3D6-93A66525BD63}">
  <ds:schemaRefs>
    <ds:schemaRef ds:uri="f2f9beb4-f6fa-40c2-b46e-2dd0b5919a33"/>
    <ds:schemaRef ds:uri="http://purl.org/dc/dcmitype/"/>
    <ds:schemaRef ds:uri="http://purl.org/dc/elements/1.1/"/>
    <ds:schemaRef ds:uri="http://schemas.microsoft.com/office/2006/metadata/properties"/>
    <ds:schemaRef ds:uri="http://schemas.microsoft.com/office/2006/documentManagement/types"/>
    <ds:schemaRef ds:uri="f22e0e7b-ec6a-4edf-8a39-eafc4b048acb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424C38C1-1A32-46EF-9F2E-EB0C0E191BA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2f9beb4-f6fa-40c2-b46e-2dd0b5919a33"/>
    <ds:schemaRef ds:uri="f22e0e7b-ec6a-4edf-8a39-eafc4b048ac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FF35238-4F57-41A1-88B4-5AECA137261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235</TotalTime>
  <Words>411</Words>
  <Application>Microsoft Office PowerPoint</Application>
  <PresentationFormat>A3 Paper (297x420 mm)</PresentationFormat>
  <Paragraphs>82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Jennings</dc:creator>
  <cp:lastModifiedBy>Steven Holland</cp:lastModifiedBy>
  <cp:revision>52</cp:revision>
  <dcterms:created xsi:type="dcterms:W3CDTF">2020-09-22T12:40:30Z</dcterms:created>
  <dcterms:modified xsi:type="dcterms:W3CDTF">2024-02-19T08:30:02Z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0x0101002DECC43B8A78284482AA371ECDAB1165</vt:lpwstr>
  </property>
</Properties>
</file>