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9" r:id="rId3"/>
    <p:sldId id="257" r:id="rId4"/>
    <p:sldId id="258" r:id="rId5"/>
    <p:sldId id="260" r:id="rId6"/>
    <p:sldId id="259" r:id="rId7"/>
    <p:sldId id="261" r:id="rId8"/>
    <p:sldId id="268" r:id="rId9"/>
    <p:sldId id="270" r:id="rId10"/>
    <p:sldId id="262" r:id="rId11"/>
    <p:sldId id="264" r:id="rId12"/>
    <p:sldId id="265" r:id="rId13"/>
    <p:sldId id="272"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C12C8"/>
    <a:srgbClr val="FF5050"/>
    <a:srgbClr val="8479C5"/>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12/1/2020</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12/1/2020</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12/1/2020</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12/1/2020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12/1/2020</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12/1/2020</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gov.uk/government/publications/national-curriculum-in-england-science-programmes-of-study/national-curriculum-in-england-science-programmes-of-study"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800" b="1" dirty="0" smtClean="0"/>
              <a:t>New PSHE </a:t>
            </a:r>
            <a:r>
              <a:rPr lang="en-GB" dirty="0" smtClean="0"/>
              <a:t/>
            </a:r>
            <a:br>
              <a:rPr lang="en-GB" dirty="0" smtClean="0"/>
            </a:br>
            <a:r>
              <a:rPr lang="en-GB" sz="3000" dirty="0" smtClean="0"/>
              <a:t>Presentation for parents/carers</a:t>
            </a:r>
            <a:endParaRPr lang="en-GB" sz="3000" dirty="0"/>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3248" r="2208"/>
          <a:stretch/>
        </p:blipFill>
        <p:spPr>
          <a:xfrm>
            <a:off x="7563394" y="664997"/>
            <a:ext cx="4193082" cy="2316508"/>
          </a:xfrm>
          <a:prstGeom prst="rect">
            <a:avLst/>
          </a:prstGeom>
        </p:spPr>
      </p:pic>
      <p:pic>
        <p:nvPicPr>
          <p:cNvPr id="1026" name="Picture 2" descr="New PSHE guidance is welcome step towards broad provi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4069" y="3085766"/>
            <a:ext cx="4673098" cy="330388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igsaw PSHE - Posts | Face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52115" y="3343450"/>
            <a:ext cx="2522626" cy="228746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Our new PSHE scheme by The Roving Reporters - GREAT LINFORD ..."/>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191" y="3343450"/>
            <a:ext cx="2341785" cy="2287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17086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Covid-19 gets in the way…</a:t>
            </a:r>
            <a:endParaRPr lang="en-GB" dirty="0"/>
          </a:p>
        </p:txBody>
      </p:sp>
      <p:sp>
        <p:nvSpPr>
          <p:cNvPr id="3" name="Content Placeholder 2"/>
          <p:cNvSpPr>
            <a:spLocks noGrp="1"/>
          </p:cNvSpPr>
          <p:nvPr>
            <p:ph idx="1"/>
          </p:nvPr>
        </p:nvSpPr>
        <p:spPr/>
        <p:txBody>
          <a:bodyPr/>
          <a:lstStyle/>
          <a:p>
            <a:pPr marL="0" indent="0">
              <a:buNone/>
            </a:pPr>
            <a:r>
              <a:rPr lang="en-GB" dirty="0" smtClean="0"/>
              <a:t>We very much would have preferred to have </a:t>
            </a:r>
            <a:r>
              <a:rPr lang="en-GB" dirty="0"/>
              <a:t>m</a:t>
            </a:r>
            <a:r>
              <a:rPr lang="en-GB" dirty="0" smtClean="0"/>
              <a:t>et with you in person to discuss this but unfortunately </a:t>
            </a:r>
            <a:r>
              <a:rPr lang="en-GB" dirty="0" err="1" smtClean="0"/>
              <a:t>Covid</a:t>
            </a:r>
            <a:r>
              <a:rPr lang="en-GB" dirty="0" smtClean="0"/>
              <a:t> </a:t>
            </a:r>
            <a:r>
              <a:rPr lang="en-GB" smtClean="0"/>
              <a:t>has got in </a:t>
            </a:r>
            <a:r>
              <a:rPr lang="en-GB" dirty="0" smtClean="0"/>
              <a:t>the way. We are confident though that you will be able to see that we have carefully considered all aspects when developing our approach – but most importantly the needs of our Barden pupils and local community.</a:t>
            </a:r>
            <a:endParaRPr lang="en-GB" dirty="0"/>
          </a:p>
        </p:txBody>
      </p:sp>
    </p:spTree>
    <p:extLst>
      <p:ext uri="{BB962C8B-B14F-4D97-AF65-F5344CB8AC3E}">
        <p14:creationId xmlns:p14="http://schemas.microsoft.com/office/powerpoint/2010/main" val="9381158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are the aims of this presentation?</a:t>
            </a:r>
            <a:endParaRPr lang="en-GB" dirty="0"/>
          </a:p>
        </p:txBody>
      </p:sp>
      <p:sp>
        <p:nvSpPr>
          <p:cNvPr id="3" name="Content Placeholder 2"/>
          <p:cNvSpPr>
            <a:spLocks noGrp="1"/>
          </p:cNvSpPr>
          <p:nvPr>
            <p:ph idx="1"/>
          </p:nvPr>
        </p:nvSpPr>
        <p:spPr>
          <a:xfrm>
            <a:off x="581192" y="1871330"/>
            <a:ext cx="11029615" cy="4720856"/>
          </a:xfrm>
        </p:spPr>
        <p:txBody>
          <a:bodyPr>
            <a:normAutofit fontScale="77500" lnSpcReduction="20000"/>
          </a:bodyPr>
          <a:lstStyle/>
          <a:p>
            <a:endParaRPr lang="en-GB" sz="4400" dirty="0" smtClean="0"/>
          </a:p>
          <a:p>
            <a:r>
              <a:rPr lang="en-GB" sz="4400" dirty="0" smtClean="0"/>
              <a:t>To give parents/carers an understanding of what PSHE and Relationships Education is. </a:t>
            </a:r>
          </a:p>
          <a:p>
            <a:r>
              <a:rPr lang="en-GB" sz="4400" dirty="0"/>
              <a:t>To give parents/carers an understanding of how this </a:t>
            </a:r>
            <a:r>
              <a:rPr lang="en-GB" sz="4400" dirty="0" smtClean="0"/>
              <a:t>will be </a:t>
            </a:r>
            <a:r>
              <a:rPr lang="en-GB" sz="4400" dirty="0"/>
              <a:t>taught at Barden. </a:t>
            </a:r>
            <a:endParaRPr lang="en-GB" sz="4400" dirty="0" smtClean="0"/>
          </a:p>
          <a:p>
            <a:r>
              <a:rPr lang="en-GB" sz="4400" b="1" dirty="0" smtClean="0"/>
              <a:t>To reassure parents that we have carefully considered the needs of our Barden pupils and local community when developing our approach.</a:t>
            </a:r>
            <a:endParaRPr lang="en-GB" sz="4400" b="1" dirty="0"/>
          </a:p>
          <a:p>
            <a:endParaRPr lang="en-GB" sz="4400" dirty="0" smtClean="0"/>
          </a:p>
        </p:txBody>
      </p:sp>
    </p:spTree>
    <p:extLst>
      <p:ext uri="{BB962C8B-B14F-4D97-AF65-F5344CB8AC3E}">
        <p14:creationId xmlns:p14="http://schemas.microsoft.com/office/powerpoint/2010/main" val="649542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PSHE?</a:t>
            </a:r>
            <a:endParaRPr lang="en-GB" dirty="0"/>
          </a:p>
        </p:txBody>
      </p:sp>
      <p:sp>
        <p:nvSpPr>
          <p:cNvPr id="3" name="Content Placeholder 2"/>
          <p:cNvSpPr>
            <a:spLocks noGrp="1"/>
          </p:cNvSpPr>
          <p:nvPr>
            <p:ph idx="1"/>
          </p:nvPr>
        </p:nvSpPr>
        <p:spPr>
          <a:xfrm>
            <a:off x="411375" y="2573382"/>
            <a:ext cx="11368632" cy="3291841"/>
          </a:xfrm>
        </p:spPr>
        <p:txBody>
          <a:bodyPr>
            <a:noAutofit/>
          </a:bodyPr>
          <a:lstStyle/>
          <a:p>
            <a:pPr marL="0" indent="0">
              <a:buNone/>
            </a:pPr>
            <a:r>
              <a:rPr lang="en-GB" sz="2800" dirty="0"/>
              <a:t>As a part of your child’s education at </a:t>
            </a:r>
            <a:r>
              <a:rPr lang="en-GB" sz="2800" dirty="0" smtClean="0"/>
              <a:t>Barden Primary, </a:t>
            </a:r>
            <a:r>
              <a:rPr lang="en-GB" sz="2800" dirty="0"/>
              <a:t>we promote personal wellbeing and development through a comprehensive </a:t>
            </a:r>
            <a:r>
              <a:rPr lang="en-GB" sz="2800" b="1" dirty="0"/>
              <a:t>Personal, Social, Health and Economic (PSHE) education programme.</a:t>
            </a:r>
            <a:r>
              <a:rPr lang="en-GB" sz="2800" dirty="0"/>
              <a:t> </a:t>
            </a:r>
            <a:endParaRPr lang="en-GB" sz="2800" dirty="0" smtClean="0"/>
          </a:p>
          <a:p>
            <a:pPr marL="0" indent="0">
              <a:buNone/>
            </a:pPr>
            <a:r>
              <a:rPr lang="en-GB" sz="2800" dirty="0" smtClean="0"/>
              <a:t>PSHE </a:t>
            </a:r>
            <a:r>
              <a:rPr lang="en-GB" sz="2800" dirty="0"/>
              <a:t>education is the curriculum subject that gives children the knowledge, understanding, attitudes and practical skills to live safe, healthy, productive lives and meet their full potential. </a:t>
            </a:r>
          </a:p>
        </p:txBody>
      </p:sp>
      <p:pic>
        <p:nvPicPr>
          <p:cNvPr id="2050" name="Picture 2" descr="Personal, Social and Health Education (PSHE) - The English Martyrs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4594" y="580541"/>
            <a:ext cx="4521996" cy="1248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1681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Relationships Education?</a:t>
            </a:r>
            <a:endParaRPr lang="en-GB" dirty="0"/>
          </a:p>
        </p:txBody>
      </p:sp>
      <p:sp>
        <p:nvSpPr>
          <p:cNvPr id="3" name="Content Placeholder 2"/>
          <p:cNvSpPr>
            <a:spLocks noGrp="1"/>
          </p:cNvSpPr>
          <p:nvPr>
            <p:ph idx="1"/>
          </p:nvPr>
        </p:nvSpPr>
        <p:spPr>
          <a:xfrm>
            <a:off x="398312" y="2129245"/>
            <a:ext cx="11368632" cy="1724297"/>
          </a:xfrm>
        </p:spPr>
        <p:txBody>
          <a:bodyPr>
            <a:noAutofit/>
          </a:bodyPr>
          <a:lstStyle/>
          <a:p>
            <a:pPr marL="0" indent="0">
              <a:buNone/>
            </a:pPr>
            <a:r>
              <a:rPr lang="en-GB" sz="2800" dirty="0" smtClean="0"/>
              <a:t>“The </a:t>
            </a:r>
            <a:r>
              <a:rPr lang="en-GB" sz="2800" dirty="0"/>
              <a:t>focus in primary school should be on teaching the fundamental building blocks and characteristics of positive relationships, with particular reference </a:t>
            </a:r>
            <a:r>
              <a:rPr lang="en-GB" sz="2800" b="1" dirty="0"/>
              <a:t>to friendships, family relationships, and relationships with other children and with adults</a:t>
            </a:r>
            <a:r>
              <a:rPr lang="en-GB" sz="2800" b="1" dirty="0" smtClean="0"/>
              <a:t>.</a:t>
            </a:r>
            <a:r>
              <a:rPr lang="en-GB" sz="2800" dirty="0" smtClean="0"/>
              <a:t>”</a:t>
            </a:r>
            <a:endParaRPr lang="en-GB" sz="2800" dirty="0"/>
          </a:p>
        </p:txBody>
      </p:sp>
      <p:pic>
        <p:nvPicPr>
          <p:cNvPr id="3074" name="Picture 2" descr="YANA Healthy Relationship Education - Jenni Steele | Domestic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4931" y="3672265"/>
            <a:ext cx="4755877" cy="267333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lationships Education - Christ Church Hanham Prim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5822" y="4266831"/>
            <a:ext cx="5181600" cy="190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88310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Does my child have to learn about PSHE and Relationship education?</a:t>
            </a:r>
            <a:endParaRPr lang="en-GB" dirty="0"/>
          </a:p>
        </p:txBody>
      </p:sp>
      <p:sp>
        <p:nvSpPr>
          <p:cNvPr id="3" name="Content Placeholder 2"/>
          <p:cNvSpPr>
            <a:spLocks noGrp="1"/>
          </p:cNvSpPr>
          <p:nvPr>
            <p:ph idx="1"/>
          </p:nvPr>
        </p:nvSpPr>
        <p:spPr>
          <a:xfrm>
            <a:off x="581193" y="3383280"/>
            <a:ext cx="11029615" cy="3722914"/>
          </a:xfrm>
        </p:spPr>
        <p:txBody>
          <a:bodyPr>
            <a:normAutofit fontScale="77500" lnSpcReduction="20000"/>
          </a:bodyPr>
          <a:lstStyle/>
          <a:p>
            <a:endParaRPr lang="en-GB" sz="2900" dirty="0" smtClean="0"/>
          </a:p>
          <a:p>
            <a:r>
              <a:rPr lang="en-GB" sz="2900" dirty="0" smtClean="0"/>
              <a:t>Relationships </a:t>
            </a:r>
            <a:r>
              <a:rPr lang="en-GB" sz="2900" dirty="0"/>
              <a:t>and Health Education for primary </a:t>
            </a:r>
            <a:r>
              <a:rPr lang="en-GB" sz="2900" dirty="0" smtClean="0"/>
              <a:t>schools will </a:t>
            </a:r>
            <a:r>
              <a:rPr lang="en-GB" sz="2900" dirty="0"/>
              <a:t>come into </a:t>
            </a:r>
            <a:r>
              <a:rPr lang="en-GB" sz="2900" b="1" dirty="0">
                <a:solidFill>
                  <a:schemeClr val="tx1"/>
                </a:solidFill>
              </a:rPr>
              <a:t>compulsory</a:t>
            </a:r>
            <a:r>
              <a:rPr lang="en-GB" sz="2900" dirty="0"/>
              <a:t> effect from Sept </a:t>
            </a:r>
            <a:r>
              <a:rPr lang="en-GB" sz="2900" dirty="0" smtClean="0"/>
              <a:t>2020 </a:t>
            </a:r>
            <a:r>
              <a:rPr lang="en-GB" sz="2900" dirty="0" smtClean="0">
                <a:solidFill>
                  <a:srgbClr val="FF0000"/>
                </a:solidFill>
              </a:rPr>
              <a:t>(As a result of COVID 19 this has been deferred for 1 year). </a:t>
            </a:r>
            <a:r>
              <a:rPr lang="en-GB" sz="2900" dirty="0" smtClean="0">
                <a:solidFill>
                  <a:schemeClr val="tx1"/>
                </a:solidFill>
              </a:rPr>
              <a:t>Please note that we will NOT be delivering sex education at Barden Primary School – this is not compulsory until secondary school.</a:t>
            </a:r>
          </a:p>
          <a:p>
            <a:endParaRPr lang="en-GB" sz="2900" dirty="0">
              <a:solidFill>
                <a:srgbClr val="FF0000"/>
              </a:solidFill>
            </a:endParaRPr>
          </a:p>
          <a:p>
            <a:r>
              <a:rPr lang="en-GB" sz="2900" b="1" u="sng" dirty="0">
                <a:solidFill>
                  <a:schemeClr val="tx1"/>
                </a:solidFill>
              </a:rPr>
              <a:t>The statutory guidance for Health </a:t>
            </a:r>
            <a:r>
              <a:rPr lang="en-GB" sz="2900" b="1" u="sng" dirty="0" smtClean="0">
                <a:solidFill>
                  <a:schemeClr val="tx1"/>
                </a:solidFill>
              </a:rPr>
              <a:t>Education and Relationships Education </a:t>
            </a:r>
            <a:r>
              <a:rPr lang="en-GB" sz="2900" dirty="0" smtClean="0"/>
              <a:t>covers </a:t>
            </a:r>
            <a:r>
              <a:rPr lang="en-GB" sz="2900" dirty="0"/>
              <a:t>broad areas of particular relevance and concern to young people today. It should ensure that every child is guaranteed a PSHE education that covers mental health and wellbeing, physical health (including healthy lifestyles and first aid) and learning about safe, healthy relationships, including understanding consent and negotiating life online.</a:t>
            </a:r>
            <a:endParaRPr lang="en-GB" sz="2900" dirty="0" smtClean="0">
              <a:solidFill>
                <a:srgbClr val="FF0000"/>
              </a:solidFill>
            </a:endParaRPr>
          </a:p>
          <a:p>
            <a:endParaRPr lang="en-GB" sz="2800" dirty="0">
              <a:solidFill>
                <a:srgbClr val="FF0000"/>
              </a:solidFill>
            </a:endParaRPr>
          </a:p>
          <a:p>
            <a:endParaRPr lang="en-GB" sz="2800" dirty="0"/>
          </a:p>
        </p:txBody>
      </p:sp>
      <p:pic>
        <p:nvPicPr>
          <p:cNvPr id="4098" name="Picture 2" descr="Yes Man – Carpe Juven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5552" y="1544924"/>
            <a:ext cx="2469651" cy="1739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0686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But what about sex education?</a:t>
            </a:r>
            <a:endParaRPr lang="en-GB" sz="3600" dirty="0"/>
          </a:p>
        </p:txBody>
      </p:sp>
      <p:sp>
        <p:nvSpPr>
          <p:cNvPr id="3" name="Content Placeholder 2"/>
          <p:cNvSpPr>
            <a:spLocks noGrp="1"/>
          </p:cNvSpPr>
          <p:nvPr>
            <p:ph idx="1"/>
          </p:nvPr>
        </p:nvSpPr>
        <p:spPr>
          <a:xfrm>
            <a:off x="581192" y="2180496"/>
            <a:ext cx="11029615" cy="4246430"/>
          </a:xfrm>
        </p:spPr>
        <p:txBody>
          <a:bodyPr>
            <a:normAutofit fontScale="85000" lnSpcReduction="20000"/>
          </a:bodyPr>
          <a:lstStyle/>
          <a:p>
            <a:r>
              <a:rPr lang="en-GB" sz="2400" b="1" dirty="0" smtClean="0"/>
              <a:t>Sex Education is </a:t>
            </a:r>
            <a:r>
              <a:rPr lang="en-GB" sz="2400" b="1" dirty="0" smtClean="0">
                <a:solidFill>
                  <a:schemeClr val="tx1"/>
                </a:solidFill>
              </a:rPr>
              <a:t>not compulsory </a:t>
            </a:r>
            <a:r>
              <a:rPr lang="en-GB" sz="2400" b="1" dirty="0" smtClean="0"/>
              <a:t>to be taught in UK schools until Secondary School. We will not be covering sex-education at Barden Primary. </a:t>
            </a:r>
          </a:p>
          <a:p>
            <a:endParaRPr lang="en-GB" sz="2400" b="1" dirty="0"/>
          </a:p>
          <a:p>
            <a:r>
              <a:rPr lang="en-GB" sz="2400" b="1" dirty="0" smtClean="0"/>
              <a:t>It is compulsory for children in Primary School to be taught through the Science Curriculum about the stages and changes of humans and animals (which includes puberty). For example children will learn about the stages of growth in humans from baby to adulthood. </a:t>
            </a:r>
            <a:endParaRPr lang="en-GB" sz="2400" b="1" dirty="0" smtClean="0"/>
          </a:p>
          <a:p>
            <a:endParaRPr lang="en-GB" sz="2400" b="1" dirty="0" smtClean="0">
              <a:solidFill>
                <a:srgbClr val="FF0000"/>
              </a:solidFill>
            </a:endParaRPr>
          </a:p>
          <a:p>
            <a:r>
              <a:rPr lang="en-GB" sz="2400" b="1" dirty="0" smtClean="0">
                <a:solidFill>
                  <a:schemeClr val="tx1"/>
                </a:solidFill>
              </a:rPr>
              <a:t>To read what schools must cover in the Primary Science </a:t>
            </a:r>
            <a:r>
              <a:rPr lang="en-GB" sz="2400" b="1" dirty="0" err="1" smtClean="0">
                <a:solidFill>
                  <a:schemeClr val="tx1"/>
                </a:solidFill>
              </a:rPr>
              <a:t>Curriuculum</a:t>
            </a:r>
            <a:r>
              <a:rPr lang="en-GB" sz="2400" b="1" dirty="0" smtClean="0">
                <a:solidFill>
                  <a:schemeClr val="tx1"/>
                </a:solidFill>
              </a:rPr>
              <a:t>, click this link…</a:t>
            </a:r>
          </a:p>
          <a:p>
            <a:pPr marL="0" indent="0">
              <a:buNone/>
            </a:pPr>
            <a:r>
              <a:rPr lang="en-GB" sz="2800" b="1" dirty="0">
                <a:solidFill>
                  <a:srgbClr val="FF0000"/>
                </a:solidFill>
                <a:hlinkClick r:id="rId2"/>
              </a:rPr>
              <a:t>https://</a:t>
            </a:r>
            <a:r>
              <a:rPr lang="en-GB" sz="2800" b="1" dirty="0" smtClean="0">
                <a:solidFill>
                  <a:srgbClr val="FF0000"/>
                </a:solidFill>
                <a:hlinkClick r:id="rId2"/>
              </a:rPr>
              <a:t>www.gov.uk/government/publications/national-curriculum-in-england-science-programmes-of-study/national-curriculum-in-england-science-programmes-of-study</a:t>
            </a:r>
            <a:endParaRPr lang="en-GB" sz="2800" b="1" dirty="0" smtClean="0">
              <a:solidFill>
                <a:srgbClr val="FF0000"/>
              </a:solidFill>
            </a:endParaRPr>
          </a:p>
          <a:p>
            <a:pPr marL="0" indent="0">
              <a:buNone/>
            </a:pPr>
            <a:endParaRPr lang="en-GB" sz="2800" b="1" dirty="0">
              <a:solidFill>
                <a:srgbClr val="FF0000"/>
              </a:solidFill>
            </a:endParaRPr>
          </a:p>
        </p:txBody>
      </p:sp>
    </p:spTree>
    <p:extLst>
      <p:ext uri="{BB962C8B-B14F-4D97-AF65-F5344CB8AC3E}">
        <p14:creationId xmlns:p14="http://schemas.microsoft.com/office/powerpoint/2010/main" val="410369882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1507" y="1020726"/>
            <a:ext cx="11089758" cy="5539978"/>
          </a:xfrm>
          <a:prstGeom prst="rect">
            <a:avLst/>
          </a:prstGeom>
          <a:noFill/>
        </p:spPr>
        <p:txBody>
          <a:bodyPr wrap="square" rtlCol="0">
            <a:spAutoFit/>
          </a:bodyPr>
          <a:lstStyle/>
          <a:p>
            <a:pPr marL="285750" indent="-285750">
              <a:buFont typeface="Arial" panose="020B0604020202020204" pitchFamily="34" charset="0"/>
              <a:buChar char="•"/>
            </a:pPr>
            <a:r>
              <a:rPr lang="en-GB" sz="2400" dirty="0" smtClean="0"/>
              <a:t>At Barden we have worked very hard as a senior leadership team to ensure that our PSHE and Health and Relationship approach meets both statutory requirements and the needs our pupils and local community.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We have met regularly as a school within our Faith and Schools Together (FAST) cluster to discuss the best approaches to use and how to teach this effectively.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We have carefully looked at all the resources which will be used in teaching our approach and trained staff so that they are able to deliver them in a consistent and effective way.</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smtClean="0"/>
              <a:t>We have met with our governing body and presented our approach. The governors were highly impressed and commented on how well we have matched the statutory requirements with the needs of the local community that we serve.</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3444409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96387" y="1483196"/>
            <a:ext cx="11142617" cy="4524315"/>
          </a:xfrm>
          <a:prstGeom prst="rect">
            <a:avLst/>
          </a:prstGeom>
        </p:spPr>
        <p:txBody>
          <a:bodyPr wrap="square">
            <a:spAutoFit/>
          </a:bodyPr>
          <a:lstStyle/>
          <a:p>
            <a:pPr marL="285750" indent="-285750">
              <a:buFont typeface="Arial" panose="020B0604020202020204" pitchFamily="34" charset="0"/>
              <a:buChar char="•"/>
            </a:pPr>
            <a:r>
              <a:rPr lang="en-GB" sz="3200" dirty="0"/>
              <a:t>We have also met with our local Faith Leaders to share our approach and this also was met with praise at how we have developed our content specifically for the needs of our children and community.</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r>
              <a:rPr lang="en-GB" sz="3200" dirty="0"/>
              <a:t>We very much would like to have met with parents to share this PowerPoint and discuss it in person with </a:t>
            </a:r>
            <a:r>
              <a:rPr lang="en-GB" sz="3200" dirty="0" smtClean="0"/>
              <a:t>you</a:t>
            </a:r>
            <a:r>
              <a:rPr lang="en-GB" sz="3200" dirty="0"/>
              <a:t> </a:t>
            </a:r>
            <a:r>
              <a:rPr lang="en-GB" sz="3200" dirty="0" smtClean="0"/>
              <a:t>(we had planned to deliver this in May 2020). </a:t>
            </a:r>
            <a:r>
              <a:rPr lang="en-GB" sz="3200" dirty="0"/>
              <a:t>We are proud of the approach that we have </a:t>
            </a:r>
            <a:r>
              <a:rPr lang="en-GB" sz="3200" dirty="0" smtClean="0"/>
              <a:t>developed. </a:t>
            </a:r>
            <a:endParaRPr lang="en-GB" sz="3200" dirty="0"/>
          </a:p>
        </p:txBody>
      </p:sp>
    </p:spTree>
    <p:extLst>
      <p:ext uri="{BB962C8B-B14F-4D97-AF65-F5344CB8AC3E}">
        <p14:creationId xmlns:p14="http://schemas.microsoft.com/office/powerpoint/2010/main" val="355557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dirty="0" smtClean="0"/>
              <a:t>So… what will my child learn about this year?</a:t>
            </a:r>
            <a:endParaRPr lang="en-GB" sz="3200" dirty="0"/>
          </a:p>
        </p:txBody>
      </p:sp>
      <p:sp>
        <p:nvSpPr>
          <p:cNvPr id="3" name="Content Placeholder 2"/>
          <p:cNvSpPr>
            <a:spLocks noGrp="1"/>
          </p:cNvSpPr>
          <p:nvPr>
            <p:ph idx="1"/>
          </p:nvPr>
        </p:nvSpPr>
        <p:spPr>
          <a:xfrm>
            <a:off x="581193" y="2467879"/>
            <a:ext cx="11029615" cy="3678303"/>
          </a:xfrm>
        </p:spPr>
        <p:txBody>
          <a:bodyPr/>
          <a:lstStyle/>
          <a:p>
            <a:pPr marL="0" indent="0">
              <a:buNone/>
            </a:pPr>
            <a:r>
              <a:rPr lang="en-GB" sz="2800" b="1" dirty="0" smtClean="0"/>
              <a:t>At Barden we will be teaching a mindful </a:t>
            </a:r>
            <a:r>
              <a:rPr lang="en-GB" sz="2800" b="1" dirty="0"/>
              <a:t>approach to PSHE, </a:t>
            </a:r>
            <a:r>
              <a:rPr lang="en-GB" sz="2800" b="1" dirty="0" smtClean="0"/>
              <a:t>which brings </a:t>
            </a:r>
            <a:r>
              <a:rPr lang="en-GB" sz="2800" b="1" dirty="0"/>
              <a:t>together Personal, Social, Health </a:t>
            </a:r>
            <a:r>
              <a:rPr lang="en-GB" sz="2800" b="1" dirty="0" smtClean="0"/>
              <a:t>and Economic Education</a:t>
            </a:r>
            <a:r>
              <a:rPr lang="en-GB" sz="2800" b="1" dirty="0"/>
              <a:t>, emotional </a:t>
            </a:r>
            <a:r>
              <a:rPr lang="en-GB" sz="2800" b="1" dirty="0" smtClean="0"/>
              <a:t>literacy and </a:t>
            </a:r>
            <a:r>
              <a:rPr lang="en-GB" sz="2800" b="1" dirty="0"/>
              <a:t>social </a:t>
            </a:r>
            <a:r>
              <a:rPr lang="en-GB" sz="2800" b="1" dirty="0" smtClean="0"/>
              <a:t>skills in </a:t>
            </a:r>
            <a:r>
              <a:rPr lang="en-GB" sz="2800" b="1" dirty="0"/>
              <a:t>a comprehensive scheme of learning</a:t>
            </a:r>
            <a:r>
              <a:rPr lang="en-GB" sz="2800" b="1" dirty="0" smtClean="0"/>
              <a:t>.  </a:t>
            </a:r>
            <a:r>
              <a:rPr lang="en-GB" sz="2800" b="1" dirty="0"/>
              <a:t>A lesson a week with </a:t>
            </a:r>
            <a:r>
              <a:rPr lang="en-GB" sz="2800" b="1" dirty="0" smtClean="0"/>
              <a:t>carefully selected resources, </a:t>
            </a:r>
            <a:r>
              <a:rPr lang="en-GB" sz="2800" b="1" dirty="0"/>
              <a:t>helps teachers to focus on tailoring the lessons to their children’s needs and to enjoy building the relationship with their class, getting to know them better as unique human beings.</a:t>
            </a:r>
          </a:p>
          <a:p>
            <a:pPr marL="0" indent="0">
              <a:buNone/>
            </a:pPr>
            <a:endParaRPr lang="en-GB" dirty="0"/>
          </a:p>
        </p:txBody>
      </p:sp>
    </p:spTree>
    <p:extLst>
      <p:ext uri="{BB962C8B-B14F-4D97-AF65-F5344CB8AC3E}">
        <p14:creationId xmlns:p14="http://schemas.microsoft.com/office/powerpoint/2010/main" val="31161239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88097295"/>
              </p:ext>
            </p:extLst>
          </p:nvPr>
        </p:nvGraphicFramePr>
        <p:xfrm>
          <a:off x="130628" y="365759"/>
          <a:ext cx="11834949" cy="6194788"/>
        </p:xfrm>
        <a:graphic>
          <a:graphicData uri="http://schemas.openxmlformats.org/drawingml/2006/table">
            <a:tbl>
              <a:tblPr firstRow="1" firstCol="1" bandRow="1">
                <a:tableStyleId>{5C22544A-7EE6-4342-B048-85BDC9FD1C3A}</a:tableStyleId>
              </a:tblPr>
              <a:tblGrid>
                <a:gridCol w="790992">
                  <a:extLst>
                    <a:ext uri="{9D8B030D-6E8A-4147-A177-3AD203B41FA5}">
                      <a16:colId xmlns:a16="http://schemas.microsoft.com/office/drawing/2014/main" val="3110120037"/>
                    </a:ext>
                  </a:extLst>
                </a:gridCol>
                <a:gridCol w="1717011">
                  <a:extLst>
                    <a:ext uri="{9D8B030D-6E8A-4147-A177-3AD203B41FA5}">
                      <a16:colId xmlns:a16="http://schemas.microsoft.com/office/drawing/2014/main" val="2254623710"/>
                    </a:ext>
                  </a:extLst>
                </a:gridCol>
                <a:gridCol w="1611136">
                  <a:extLst>
                    <a:ext uri="{9D8B030D-6E8A-4147-A177-3AD203B41FA5}">
                      <a16:colId xmlns:a16="http://schemas.microsoft.com/office/drawing/2014/main" val="4117641911"/>
                    </a:ext>
                  </a:extLst>
                </a:gridCol>
                <a:gridCol w="1822886">
                  <a:extLst>
                    <a:ext uri="{9D8B030D-6E8A-4147-A177-3AD203B41FA5}">
                      <a16:colId xmlns:a16="http://schemas.microsoft.com/office/drawing/2014/main" val="1863069489"/>
                    </a:ext>
                  </a:extLst>
                </a:gridCol>
                <a:gridCol w="1817516">
                  <a:extLst>
                    <a:ext uri="{9D8B030D-6E8A-4147-A177-3AD203B41FA5}">
                      <a16:colId xmlns:a16="http://schemas.microsoft.com/office/drawing/2014/main" val="3118398996"/>
                    </a:ext>
                  </a:extLst>
                </a:gridCol>
                <a:gridCol w="2037704">
                  <a:extLst>
                    <a:ext uri="{9D8B030D-6E8A-4147-A177-3AD203B41FA5}">
                      <a16:colId xmlns:a16="http://schemas.microsoft.com/office/drawing/2014/main" val="1631861654"/>
                    </a:ext>
                  </a:extLst>
                </a:gridCol>
                <a:gridCol w="2037704">
                  <a:extLst>
                    <a:ext uri="{9D8B030D-6E8A-4147-A177-3AD203B41FA5}">
                      <a16:colId xmlns:a16="http://schemas.microsoft.com/office/drawing/2014/main" val="58674433"/>
                    </a:ext>
                  </a:extLst>
                </a:gridCol>
              </a:tblGrid>
              <a:tr h="184703">
                <a:tc>
                  <a:txBody>
                    <a:bodyPr/>
                    <a:lstStyle/>
                    <a:p>
                      <a:pPr marL="6350" marR="74930" indent="-6350">
                        <a:lnSpc>
                          <a:spcPct val="107000"/>
                        </a:lnSpc>
                        <a:spcAft>
                          <a:spcPts val="0"/>
                        </a:spcAft>
                      </a:pPr>
                      <a:r>
                        <a:rPr lang="en-GB" sz="800" u="sng">
                          <a:effectLst/>
                          <a:uFill>
                            <a:solidFill>
                              <a:srgbClr val="FFFFFF"/>
                            </a:solidFill>
                          </a:uFill>
                        </a:rPr>
                        <a:t>Age Group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0" marR="0" marT="0" marB="0"/>
                </a:tc>
                <a:tc>
                  <a:txBody>
                    <a:bodyPr/>
                    <a:lstStyle/>
                    <a:p>
                      <a:pPr marL="6350" marR="12065" indent="-6350" algn="ctr">
                        <a:lnSpc>
                          <a:spcPct val="107000"/>
                        </a:lnSpc>
                        <a:spcAft>
                          <a:spcPts val="0"/>
                        </a:spcAft>
                      </a:pPr>
                      <a:r>
                        <a:rPr lang="en-GB" sz="800">
                          <a:effectLst/>
                        </a:rPr>
                        <a:t>Being Me In My World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4605" indent="-6350" algn="ctr">
                        <a:lnSpc>
                          <a:spcPct val="107000"/>
                        </a:lnSpc>
                        <a:spcAft>
                          <a:spcPts val="0"/>
                        </a:spcAft>
                      </a:pPr>
                      <a:r>
                        <a:rPr lang="en-GB" sz="800">
                          <a:effectLst/>
                        </a:rPr>
                        <a:t>Celebrating Difference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7145" indent="-6350" algn="ctr">
                        <a:lnSpc>
                          <a:spcPct val="107000"/>
                        </a:lnSpc>
                        <a:spcAft>
                          <a:spcPts val="0"/>
                        </a:spcAft>
                      </a:pPr>
                      <a:r>
                        <a:rPr lang="en-GB" sz="800">
                          <a:effectLst/>
                        </a:rPr>
                        <a:t>Dreams and Goals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3970" indent="-6350" algn="ctr">
                        <a:lnSpc>
                          <a:spcPct val="107000"/>
                        </a:lnSpc>
                        <a:spcAft>
                          <a:spcPts val="0"/>
                        </a:spcAft>
                      </a:pPr>
                      <a:r>
                        <a:rPr lang="en-GB" sz="800">
                          <a:effectLst/>
                        </a:rPr>
                        <a:t>Healthy Me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3970" indent="-6350" algn="ctr">
                        <a:lnSpc>
                          <a:spcPct val="107000"/>
                        </a:lnSpc>
                        <a:spcAft>
                          <a:spcPts val="0"/>
                        </a:spcAft>
                      </a:pPr>
                      <a:r>
                        <a:rPr lang="en-GB" sz="800">
                          <a:effectLst/>
                        </a:rPr>
                        <a:t>Relationships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tc>
                  <a:txBody>
                    <a:bodyPr/>
                    <a:lstStyle/>
                    <a:p>
                      <a:pPr marL="6350" marR="10160" indent="-6350" algn="ctr">
                        <a:lnSpc>
                          <a:spcPct val="107000"/>
                        </a:lnSpc>
                        <a:spcAft>
                          <a:spcPts val="0"/>
                        </a:spcAft>
                      </a:pPr>
                      <a:r>
                        <a:rPr lang="en-GB" sz="800">
                          <a:effectLst/>
                        </a:rPr>
                        <a:t>Changing Me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tc>
                <a:extLst>
                  <a:ext uri="{0D108BD9-81ED-4DB2-BD59-A6C34878D82A}">
                    <a16:rowId xmlns:a16="http://schemas.microsoft.com/office/drawing/2014/main" val="3592216618"/>
                  </a:ext>
                </a:extLst>
              </a:tr>
              <a:tr h="1251524">
                <a:tc>
                  <a:txBody>
                    <a:bodyPr/>
                    <a:lstStyle/>
                    <a:p>
                      <a:pPr marL="79375" marR="74930" indent="-6350" algn="ctr">
                        <a:lnSpc>
                          <a:spcPct val="107000"/>
                        </a:lnSpc>
                        <a:spcAft>
                          <a:spcPts val="0"/>
                        </a:spcAft>
                      </a:pPr>
                      <a:r>
                        <a:rPr lang="en-GB" sz="1300" dirty="0">
                          <a:solidFill>
                            <a:schemeClr val="tx1"/>
                          </a:solidFill>
                          <a:effectLst/>
                        </a:rPr>
                        <a:t>Ages </a:t>
                      </a:r>
                      <a:endParaRPr lang="en-GB" sz="900" dirty="0">
                        <a:solidFill>
                          <a:schemeClr val="tx1"/>
                        </a:solidFill>
                        <a:effectLst/>
                      </a:endParaRPr>
                    </a:p>
                    <a:p>
                      <a:pPr marL="6350" marR="24765" indent="-6350" algn="ctr">
                        <a:lnSpc>
                          <a:spcPct val="107000"/>
                        </a:lnSpc>
                        <a:spcAft>
                          <a:spcPts val="0"/>
                        </a:spcAft>
                      </a:pPr>
                      <a:r>
                        <a:rPr lang="en-GB" sz="1300" dirty="0">
                          <a:solidFill>
                            <a:schemeClr val="tx1"/>
                          </a:solidFill>
                          <a:effectLst/>
                        </a:rPr>
                        <a:t>3-5 </a:t>
                      </a:r>
                      <a:endParaRPr lang="en-GB" sz="900" dirty="0">
                        <a:solidFill>
                          <a:schemeClr val="tx1"/>
                        </a:solidFill>
                        <a:effectLst/>
                      </a:endParaRPr>
                    </a:p>
                    <a:p>
                      <a:pPr marL="6350" marR="24130" indent="-6350" algn="ctr">
                        <a:lnSpc>
                          <a:spcPct val="107000"/>
                        </a:lnSpc>
                        <a:spcAft>
                          <a:spcPts val="0"/>
                        </a:spcAft>
                      </a:pPr>
                      <a:endParaRPr lang="en-GB" sz="900" b="1" dirty="0" smtClean="0">
                        <a:solidFill>
                          <a:schemeClr val="tx1"/>
                        </a:solidFill>
                        <a:effectLst/>
                        <a:latin typeface="+mn-lt"/>
                        <a:ea typeface="+mn-ea"/>
                        <a:cs typeface="+mn-cs"/>
                      </a:endParaRPr>
                    </a:p>
                    <a:p>
                      <a:pPr marL="6350" marR="24130" indent="-6350" algn="ctr">
                        <a:lnSpc>
                          <a:spcPct val="107000"/>
                        </a:lnSpc>
                        <a:spcAft>
                          <a:spcPts val="0"/>
                        </a:spcAft>
                      </a:pPr>
                      <a:r>
                        <a:rPr lang="en-GB" sz="900" b="1" dirty="0" smtClean="0">
                          <a:solidFill>
                            <a:schemeClr val="tx1"/>
                          </a:solidFill>
                          <a:effectLst/>
                          <a:latin typeface="+mn-lt"/>
                          <a:ea typeface="+mn-ea"/>
                          <a:cs typeface="+mn-cs"/>
                        </a:rPr>
                        <a:t>Reception</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0" marR="0" marT="0" marB="0" anchor="ctr">
                    <a:solidFill>
                      <a:schemeClr val="accent5">
                        <a:lumMod val="40000"/>
                        <a:lumOff val="60000"/>
                      </a:schemeClr>
                    </a:solidFill>
                  </a:tcPr>
                </a:tc>
                <a:tc>
                  <a:txBody>
                    <a:bodyPr/>
                    <a:lstStyle/>
                    <a:p>
                      <a:pPr marL="3175" marR="74930" indent="-6350">
                        <a:lnSpc>
                          <a:spcPct val="107000"/>
                        </a:lnSpc>
                        <a:spcAft>
                          <a:spcPts val="0"/>
                        </a:spcAft>
                      </a:pPr>
                      <a:r>
                        <a:rPr lang="en-GB" sz="1200">
                          <a:effectLst/>
                        </a:rPr>
                        <a:t>Self-identity </a:t>
                      </a:r>
                      <a:endParaRPr lang="en-GB" sz="1600">
                        <a:effectLst/>
                      </a:endParaRPr>
                    </a:p>
                    <a:p>
                      <a:pPr marL="3175" marR="74930" indent="-6350">
                        <a:lnSpc>
                          <a:spcPct val="107000"/>
                        </a:lnSpc>
                        <a:spcAft>
                          <a:spcPts val="0"/>
                        </a:spcAft>
                      </a:pPr>
                      <a:r>
                        <a:rPr lang="en-GB" sz="1200">
                          <a:effectLst/>
                        </a:rPr>
                        <a:t>Understanding feelings </a:t>
                      </a:r>
                      <a:endParaRPr lang="en-GB" sz="1600">
                        <a:effectLst/>
                      </a:endParaRPr>
                    </a:p>
                    <a:p>
                      <a:pPr marL="3175" marR="74930" indent="-6350">
                        <a:lnSpc>
                          <a:spcPct val="107000"/>
                        </a:lnSpc>
                        <a:spcAft>
                          <a:spcPts val="0"/>
                        </a:spcAft>
                      </a:pPr>
                      <a:r>
                        <a:rPr lang="en-GB" sz="1200">
                          <a:effectLst/>
                        </a:rPr>
                        <a:t>Being in a classroom </a:t>
                      </a:r>
                      <a:endParaRPr lang="en-GB" sz="1600">
                        <a:effectLst/>
                      </a:endParaRPr>
                    </a:p>
                    <a:p>
                      <a:pPr marL="3175" marR="74930" indent="-6350">
                        <a:lnSpc>
                          <a:spcPct val="107000"/>
                        </a:lnSpc>
                        <a:spcAft>
                          <a:spcPts val="0"/>
                        </a:spcAft>
                      </a:pPr>
                      <a:r>
                        <a:rPr lang="en-GB" sz="1200">
                          <a:effectLst/>
                        </a:rPr>
                        <a:t>Being gentle </a:t>
                      </a:r>
                      <a:endParaRPr lang="en-GB" sz="1600">
                        <a:effectLst/>
                      </a:endParaRPr>
                    </a:p>
                    <a:p>
                      <a:pPr marL="3175" marR="74930" indent="-6350">
                        <a:lnSpc>
                          <a:spcPct val="107000"/>
                        </a:lnSpc>
                        <a:spcAft>
                          <a:spcPts val="0"/>
                        </a:spcAft>
                      </a:pPr>
                      <a:r>
                        <a:rPr lang="en-GB" sz="1200">
                          <a:effectLst/>
                        </a:rPr>
                        <a:t>Rights and responsibilities  </a:t>
                      </a:r>
                      <a:endParaRPr lang="en-GB" sz="16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1270" marR="74930" indent="-6350">
                        <a:lnSpc>
                          <a:spcPct val="107000"/>
                        </a:lnSpc>
                        <a:spcAft>
                          <a:spcPts val="0"/>
                        </a:spcAft>
                      </a:pPr>
                      <a:r>
                        <a:rPr lang="en-GB" sz="1200">
                          <a:effectLst/>
                        </a:rPr>
                        <a:t>Identifying talents </a:t>
                      </a:r>
                      <a:endParaRPr lang="en-GB" sz="1600">
                        <a:effectLst/>
                      </a:endParaRPr>
                    </a:p>
                    <a:p>
                      <a:pPr marL="1270" marR="74930" indent="-6350">
                        <a:lnSpc>
                          <a:spcPct val="107000"/>
                        </a:lnSpc>
                        <a:spcAft>
                          <a:spcPts val="0"/>
                        </a:spcAft>
                      </a:pPr>
                      <a:r>
                        <a:rPr lang="en-GB" sz="1200">
                          <a:effectLst/>
                        </a:rPr>
                        <a:t>Being special </a:t>
                      </a:r>
                      <a:endParaRPr lang="en-GB" sz="1600">
                        <a:effectLst/>
                      </a:endParaRPr>
                    </a:p>
                    <a:p>
                      <a:pPr marL="1270" marR="74930" indent="-6350">
                        <a:lnSpc>
                          <a:spcPct val="107000"/>
                        </a:lnSpc>
                        <a:spcAft>
                          <a:spcPts val="0"/>
                        </a:spcAft>
                      </a:pPr>
                      <a:r>
                        <a:rPr lang="en-GB" sz="1200">
                          <a:effectLst/>
                        </a:rPr>
                        <a:t>Families </a:t>
                      </a:r>
                      <a:endParaRPr lang="en-GB" sz="1600">
                        <a:effectLst/>
                      </a:endParaRPr>
                    </a:p>
                    <a:p>
                      <a:pPr marL="1270" marR="74930" indent="-6350">
                        <a:lnSpc>
                          <a:spcPct val="107000"/>
                        </a:lnSpc>
                        <a:spcAft>
                          <a:spcPts val="0"/>
                        </a:spcAft>
                      </a:pPr>
                      <a:r>
                        <a:rPr lang="en-GB" sz="1200">
                          <a:effectLst/>
                        </a:rPr>
                        <a:t>Where we live </a:t>
                      </a:r>
                      <a:endParaRPr lang="en-GB" sz="1600">
                        <a:effectLst/>
                      </a:endParaRPr>
                    </a:p>
                    <a:p>
                      <a:pPr marL="1270" marR="74930" indent="-6350">
                        <a:lnSpc>
                          <a:spcPct val="107000"/>
                        </a:lnSpc>
                        <a:spcAft>
                          <a:spcPts val="0"/>
                        </a:spcAft>
                      </a:pPr>
                      <a:r>
                        <a:rPr lang="en-GB" sz="1200">
                          <a:effectLst/>
                        </a:rPr>
                        <a:t>Making friends </a:t>
                      </a:r>
                      <a:endParaRPr lang="en-GB" sz="1600">
                        <a:effectLst/>
                      </a:endParaRPr>
                    </a:p>
                    <a:p>
                      <a:pPr marL="1270" marR="74930" indent="-6350">
                        <a:lnSpc>
                          <a:spcPct val="107000"/>
                        </a:lnSpc>
                        <a:spcAft>
                          <a:spcPts val="0"/>
                        </a:spcAft>
                      </a:pPr>
                      <a:r>
                        <a:rPr lang="en-GB" sz="1200">
                          <a:effectLst/>
                        </a:rPr>
                        <a:t>Standing up for yourself  </a:t>
                      </a:r>
                      <a:endParaRPr lang="en-GB" sz="16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6350" marR="74930" indent="-6350">
                        <a:lnSpc>
                          <a:spcPct val="107000"/>
                        </a:lnSpc>
                        <a:spcAft>
                          <a:spcPts val="0"/>
                        </a:spcAft>
                      </a:pPr>
                      <a:r>
                        <a:rPr lang="en-GB" sz="1200">
                          <a:effectLst/>
                        </a:rPr>
                        <a:t>Challenges </a:t>
                      </a:r>
                      <a:endParaRPr lang="en-GB" sz="1600">
                        <a:effectLst/>
                      </a:endParaRPr>
                    </a:p>
                    <a:p>
                      <a:pPr marL="6350" marR="74930" indent="-6350">
                        <a:lnSpc>
                          <a:spcPct val="107000"/>
                        </a:lnSpc>
                        <a:spcAft>
                          <a:spcPts val="0"/>
                        </a:spcAft>
                      </a:pPr>
                      <a:r>
                        <a:rPr lang="en-GB" sz="1200">
                          <a:effectLst/>
                        </a:rPr>
                        <a:t>Perseverance </a:t>
                      </a:r>
                      <a:endParaRPr lang="en-GB" sz="1600">
                        <a:effectLst/>
                      </a:endParaRPr>
                    </a:p>
                    <a:p>
                      <a:pPr marL="6350" marR="74930" indent="-6350">
                        <a:lnSpc>
                          <a:spcPct val="107000"/>
                        </a:lnSpc>
                        <a:spcAft>
                          <a:spcPts val="0"/>
                        </a:spcAft>
                      </a:pPr>
                      <a:r>
                        <a:rPr lang="en-GB" sz="1200">
                          <a:effectLst/>
                        </a:rPr>
                        <a:t>Goal-setting </a:t>
                      </a:r>
                      <a:endParaRPr lang="en-GB" sz="1600">
                        <a:effectLst/>
                      </a:endParaRPr>
                    </a:p>
                    <a:p>
                      <a:pPr marL="6350" marR="74930" indent="-6350">
                        <a:lnSpc>
                          <a:spcPct val="107000"/>
                        </a:lnSpc>
                        <a:spcAft>
                          <a:spcPts val="0"/>
                        </a:spcAft>
                      </a:pPr>
                      <a:r>
                        <a:rPr lang="en-GB" sz="1200">
                          <a:effectLst/>
                        </a:rPr>
                        <a:t>Overcoming obstacles </a:t>
                      </a:r>
                      <a:endParaRPr lang="en-GB" sz="1600">
                        <a:effectLst/>
                      </a:endParaRPr>
                    </a:p>
                    <a:p>
                      <a:pPr marL="6350" marR="74930" indent="-6350">
                        <a:lnSpc>
                          <a:spcPct val="107000"/>
                        </a:lnSpc>
                        <a:spcAft>
                          <a:spcPts val="0"/>
                        </a:spcAft>
                      </a:pPr>
                      <a:r>
                        <a:rPr lang="en-GB" sz="1200">
                          <a:effectLst/>
                        </a:rPr>
                        <a:t>Seeking help </a:t>
                      </a:r>
                      <a:endParaRPr lang="en-GB" sz="1600">
                        <a:effectLst/>
                      </a:endParaRPr>
                    </a:p>
                    <a:p>
                      <a:pPr marL="6350" marR="74930" indent="-6350">
                        <a:lnSpc>
                          <a:spcPct val="107000"/>
                        </a:lnSpc>
                        <a:spcAft>
                          <a:spcPts val="0"/>
                        </a:spcAft>
                      </a:pPr>
                      <a:r>
                        <a:rPr lang="en-GB" sz="1200">
                          <a:effectLst/>
                        </a:rPr>
                        <a:t>Jobs </a:t>
                      </a:r>
                      <a:endParaRPr lang="en-GB" sz="1600">
                        <a:effectLst/>
                      </a:endParaRPr>
                    </a:p>
                    <a:p>
                      <a:pPr marL="6350" marR="74930" indent="-6350">
                        <a:lnSpc>
                          <a:spcPct val="107000"/>
                        </a:lnSpc>
                        <a:spcAft>
                          <a:spcPts val="0"/>
                        </a:spcAft>
                      </a:pPr>
                      <a:r>
                        <a:rPr lang="en-GB" sz="1200">
                          <a:effectLst/>
                        </a:rPr>
                        <a:t>Achieving goals </a:t>
                      </a:r>
                      <a:endParaRPr lang="en-GB" sz="1600">
                        <a:effectLst/>
                      </a:endParaRPr>
                    </a:p>
                    <a:p>
                      <a:pPr marL="6350" marR="74930" indent="-6350">
                        <a:lnSpc>
                          <a:spcPct val="107000"/>
                        </a:lnSpc>
                        <a:spcAft>
                          <a:spcPts val="0"/>
                        </a:spcAft>
                      </a:pPr>
                      <a:r>
                        <a:rPr lang="en-GB" sz="1200">
                          <a:effectLst/>
                        </a:rPr>
                        <a:t> </a:t>
                      </a:r>
                      <a:endParaRPr lang="en-GB" sz="16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1270" marR="74930" indent="-6350">
                        <a:lnSpc>
                          <a:spcPct val="107000"/>
                        </a:lnSpc>
                        <a:spcAft>
                          <a:spcPts val="0"/>
                        </a:spcAft>
                      </a:pPr>
                      <a:r>
                        <a:rPr lang="en-GB" sz="1200" dirty="0">
                          <a:effectLst/>
                        </a:rPr>
                        <a:t>Exercising bodies </a:t>
                      </a:r>
                      <a:endParaRPr lang="en-GB" sz="1600" dirty="0">
                        <a:effectLst/>
                      </a:endParaRPr>
                    </a:p>
                    <a:p>
                      <a:pPr marL="1270" marR="74930" indent="-6350">
                        <a:lnSpc>
                          <a:spcPct val="107000"/>
                        </a:lnSpc>
                        <a:spcAft>
                          <a:spcPts val="0"/>
                        </a:spcAft>
                      </a:pPr>
                      <a:r>
                        <a:rPr lang="en-GB" sz="1200" dirty="0">
                          <a:effectLst/>
                        </a:rPr>
                        <a:t>Physical activity </a:t>
                      </a:r>
                      <a:endParaRPr lang="en-GB" sz="1600" dirty="0">
                        <a:effectLst/>
                      </a:endParaRPr>
                    </a:p>
                    <a:p>
                      <a:pPr marL="1270" marR="74930" indent="-6350">
                        <a:lnSpc>
                          <a:spcPct val="107000"/>
                        </a:lnSpc>
                        <a:spcAft>
                          <a:spcPts val="0"/>
                        </a:spcAft>
                      </a:pPr>
                      <a:r>
                        <a:rPr lang="en-GB" sz="1200" dirty="0">
                          <a:effectLst/>
                        </a:rPr>
                        <a:t>Healthy food </a:t>
                      </a:r>
                      <a:endParaRPr lang="en-GB" sz="1600" dirty="0">
                        <a:effectLst/>
                      </a:endParaRPr>
                    </a:p>
                    <a:p>
                      <a:pPr marL="1270" marR="74930" indent="-6350">
                        <a:lnSpc>
                          <a:spcPct val="107000"/>
                        </a:lnSpc>
                        <a:spcAft>
                          <a:spcPts val="0"/>
                        </a:spcAft>
                      </a:pPr>
                      <a:r>
                        <a:rPr lang="en-GB" sz="1200" dirty="0">
                          <a:effectLst/>
                        </a:rPr>
                        <a:t>Sleep </a:t>
                      </a:r>
                      <a:endParaRPr lang="en-GB" sz="1600" dirty="0">
                        <a:effectLst/>
                      </a:endParaRPr>
                    </a:p>
                    <a:p>
                      <a:pPr marL="1270" marR="74930" indent="-6350">
                        <a:lnSpc>
                          <a:spcPct val="107000"/>
                        </a:lnSpc>
                        <a:spcAft>
                          <a:spcPts val="0"/>
                        </a:spcAft>
                      </a:pPr>
                      <a:r>
                        <a:rPr lang="en-GB" sz="1200" dirty="0">
                          <a:effectLst/>
                        </a:rPr>
                        <a:t>Keeping clean </a:t>
                      </a:r>
                      <a:endParaRPr lang="en-GB" sz="1600" dirty="0">
                        <a:effectLst/>
                      </a:endParaRPr>
                    </a:p>
                    <a:p>
                      <a:pPr marL="1270" marR="74930" indent="-6350">
                        <a:lnSpc>
                          <a:spcPct val="107000"/>
                        </a:lnSpc>
                        <a:spcAft>
                          <a:spcPts val="0"/>
                        </a:spcAft>
                      </a:pPr>
                      <a:r>
                        <a:rPr lang="en-GB" sz="1200" dirty="0">
                          <a:effectLst/>
                        </a:rPr>
                        <a:t>Safety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1270" marR="74930" indent="-6350">
                        <a:lnSpc>
                          <a:spcPct val="107000"/>
                        </a:lnSpc>
                        <a:spcAft>
                          <a:spcPts val="0"/>
                        </a:spcAft>
                      </a:pPr>
                      <a:r>
                        <a:rPr lang="en-GB" sz="1200" dirty="0">
                          <a:effectLst/>
                        </a:rPr>
                        <a:t>Family life </a:t>
                      </a:r>
                      <a:endParaRPr lang="en-GB" sz="1600" dirty="0">
                        <a:effectLst/>
                      </a:endParaRPr>
                    </a:p>
                    <a:p>
                      <a:pPr marL="1270" marR="74930" indent="-6350">
                        <a:lnSpc>
                          <a:spcPct val="107000"/>
                        </a:lnSpc>
                        <a:spcAft>
                          <a:spcPts val="0"/>
                        </a:spcAft>
                      </a:pPr>
                      <a:r>
                        <a:rPr lang="en-GB" sz="1200" dirty="0">
                          <a:effectLst/>
                        </a:rPr>
                        <a:t>Friendships </a:t>
                      </a:r>
                      <a:endParaRPr lang="en-GB" sz="1600" dirty="0">
                        <a:effectLst/>
                      </a:endParaRPr>
                    </a:p>
                    <a:p>
                      <a:pPr marL="1270" marR="74930" indent="-6350">
                        <a:lnSpc>
                          <a:spcPct val="107000"/>
                        </a:lnSpc>
                        <a:spcAft>
                          <a:spcPts val="0"/>
                        </a:spcAft>
                      </a:pPr>
                      <a:r>
                        <a:rPr lang="en-GB" sz="1200" dirty="0">
                          <a:effectLst/>
                        </a:rPr>
                        <a:t>Breaking friendships </a:t>
                      </a:r>
                      <a:endParaRPr lang="en-GB" sz="1600" dirty="0">
                        <a:effectLst/>
                      </a:endParaRPr>
                    </a:p>
                    <a:p>
                      <a:pPr marL="1270" marR="74930" indent="-6350">
                        <a:lnSpc>
                          <a:spcPct val="107000"/>
                        </a:lnSpc>
                        <a:spcAft>
                          <a:spcPts val="0"/>
                        </a:spcAft>
                      </a:pPr>
                      <a:r>
                        <a:rPr lang="en-GB" sz="1200" dirty="0">
                          <a:effectLst/>
                        </a:rPr>
                        <a:t>Falling out </a:t>
                      </a:r>
                      <a:endParaRPr lang="en-GB" sz="1600" dirty="0">
                        <a:effectLst/>
                      </a:endParaRPr>
                    </a:p>
                    <a:p>
                      <a:pPr marL="1270" marR="74930" indent="-6350">
                        <a:lnSpc>
                          <a:spcPct val="107000"/>
                        </a:lnSpc>
                        <a:spcAft>
                          <a:spcPts val="0"/>
                        </a:spcAft>
                      </a:pPr>
                      <a:r>
                        <a:rPr lang="en-GB" sz="1200" dirty="0">
                          <a:effectLst/>
                        </a:rPr>
                        <a:t>Dealing with bullying </a:t>
                      </a:r>
                      <a:endParaRPr lang="en-GB" sz="1600" dirty="0">
                        <a:effectLst/>
                      </a:endParaRPr>
                    </a:p>
                    <a:p>
                      <a:pPr marL="1270" marR="74930" indent="-6350">
                        <a:lnSpc>
                          <a:spcPct val="107000"/>
                        </a:lnSpc>
                        <a:spcAft>
                          <a:spcPts val="0"/>
                        </a:spcAft>
                      </a:pPr>
                      <a:r>
                        <a:rPr lang="en-GB" sz="1200" dirty="0">
                          <a:effectLst/>
                        </a:rPr>
                        <a:t>Being a good friend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tc>
                  <a:txBody>
                    <a:bodyPr/>
                    <a:lstStyle/>
                    <a:p>
                      <a:pPr marL="3175" marR="74930" indent="-6350">
                        <a:lnSpc>
                          <a:spcPct val="107000"/>
                        </a:lnSpc>
                        <a:spcAft>
                          <a:spcPts val="0"/>
                        </a:spcAft>
                      </a:pPr>
                      <a:r>
                        <a:rPr lang="en-GB" sz="1200" dirty="0">
                          <a:effectLst/>
                        </a:rPr>
                        <a:t>Bodies </a:t>
                      </a:r>
                      <a:endParaRPr lang="en-GB" sz="1600" dirty="0">
                        <a:effectLst/>
                      </a:endParaRPr>
                    </a:p>
                    <a:p>
                      <a:pPr marL="3175" marR="74930" indent="-6350">
                        <a:lnSpc>
                          <a:spcPct val="107000"/>
                        </a:lnSpc>
                        <a:spcAft>
                          <a:spcPts val="0"/>
                        </a:spcAft>
                      </a:pPr>
                      <a:r>
                        <a:rPr lang="en-GB" sz="1200" dirty="0">
                          <a:effectLst/>
                        </a:rPr>
                        <a:t>Respecting my body </a:t>
                      </a:r>
                      <a:endParaRPr lang="en-GB" sz="1600" dirty="0">
                        <a:effectLst/>
                      </a:endParaRPr>
                    </a:p>
                    <a:p>
                      <a:pPr marL="3175" marR="74930" indent="-6350">
                        <a:lnSpc>
                          <a:spcPct val="107000"/>
                        </a:lnSpc>
                        <a:spcAft>
                          <a:spcPts val="0"/>
                        </a:spcAft>
                      </a:pPr>
                      <a:r>
                        <a:rPr lang="en-GB" sz="1200" dirty="0">
                          <a:effectLst/>
                        </a:rPr>
                        <a:t>Growing up </a:t>
                      </a:r>
                      <a:endParaRPr lang="en-GB" sz="1600" dirty="0">
                        <a:effectLst/>
                      </a:endParaRPr>
                    </a:p>
                    <a:p>
                      <a:pPr marL="3175" marR="74930" indent="-6350">
                        <a:lnSpc>
                          <a:spcPct val="107000"/>
                        </a:lnSpc>
                        <a:spcAft>
                          <a:spcPts val="0"/>
                        </a:spcAft>
                      </a:pPr>
                      <a:r>
                        <a:rPr lang="en-GB" sz="1200" dirty="0">
                          <a:effectLst/>
                        </a:rPr>
                        <a:t>Growth and change </a:t>
                      </a:r>
                      <a:endParaRPr lang="en-GB" sz="1600" dirty="0">
                        <a:effectLst/>
                      </a:endParaRPr>
                    </a:p>
                    <a:p>
                      <a:pPr marL="3175" marR="74930" indent="-6350">
                        <a:lnSpc>
                          <a:spcPct val="107000"/>
                        </a:lnSpc>
                        <a:spcAft>
                          <a:spcPts val="0"/>
                        </a:spcAft>
                      </a:pPr>
                      <a:r>
                        <a:rPr lang="en-GB" sz="1200" dirty="0">
                          <a:effectLst/>
                        </a:rPr>
                        <a:t>Fun and fears </a:t>
                      </a:r>
                      <a:endParaRPr lang="en-GB" sz="1600" dirty="0">
                        <a:effectLst/>
                      </a:endParaRPr>
                    </a:p>
                    <a:p>
                      <a:pPr marL="3175" marR="74930" indent="-6350">
                        <a:lnSpc>
                          <a:spcPct val="107000"/>
                        </a:lnSpc>
                        <a:spcAft>
                          <a:spcPts val="0"/>
                        </a:spcAft>
                      </a:pPr>
                      <a:r>
                        <a:rPr lang="en-GB" sz="1200" dirty="0">
                          <a:effectLst/>
                        </a:rPr>
                        <a:t>Celebrations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5">
                        <a:lumMod val="40000"/>
                        <a:lumOff val="60000"/>
                      </a:schemeClr>
                    </a:solidFill>
                  </a:tcPr>
                </a:tc>
                <a:extLst>
                  <a:ext uri="{0D108BD9-81ED-4DB2-BD59-A6C34878D82A}">
                    <a16:rowId xmlns:a16="http://schemas.microsoft.com/office/drawing/2014/main" val="3405297329"/>
                  </a:ext>
                </a:extLst>
              </a:tr>
              <a:tr h="1712485">
                <a:tc>
                  <a:txBody>
                    <a:bodyPr/>
                    <a:lstStyle/>
                    <a:p>
                      <a:pPr marL="135890" marR="74930" indent="-56515">
                        <a:lnSpc>
                          <a:spcPct val="107000"/>
                        </a:lnSpc>
                        <a:spcAft>
                          <a:spcPts val="0"/>
                        </a:spcAft>
                      </a:pPr>
                      <a:r>
                        <a:rPr lang="en-GB" sz="1300" dirty="0">
                          <a:solidFill>
                            <a:schemeClr val="tx1"/>
                          </a:solidFill>
                          <a:effectLst/>
                        </a:rPr>
                        <a:t>Ages </a:t>
                      </a:r>
                      <a:r>
                        <a:rPr lang="en-GB" sz="1300" dirty="0" smtClean="0">
                          <a:solidFill>
                            <a:schemeClr val="tx1"/>
                          </a:solidFill>
                          <a:effectLst/>
                        </a:rPr>
                        <a:t>5-6</a:t>
                      </a:r>
                    </a:p>
                    <a:p>
                      <a:pPr marL="135890" marR="74930" indent="-56515">
                        <a:lnSpc>
                          <a:spcPct val="107000"/>
                        </a:lnSpc>
                        <a:spcAft>
                          <a:spcPts val="0"/>
                        </a:spcAft>
                      </a:pPr>
                      <a:r>
                        <a:rPr lang="en-GB" sz="1300" dirty="0" smtClean="0">
                          <a:solidFill>
                            <a:schemeClr val="tx1"/>
                          </a:solidFill>
                          <a:effectLst/>
                        </a:rPr>
                        <a:t> </a:t>
                      </a:r>
                      <a:r>
                        <a:rPr lang="en-GB" sz="900" dirty="0" smtClean="0">
                          <a:solidFill>
                            <a:schemeClr val="tx1"/>
                          </a:solidFill>
                          <a:effectLst/>
                        </a:rPr>
                        <a:t>Year</a:t>
                      </a:r>
                      <a:r>
                        <a:rPr lang="en-GB" sz="900" baseline="0" dirty="0" smtClean="0">
                          <a:solidFill>
                            <a:schemeClr val="tx1"/>
                          </a:solidFill>
                          <a:effectLst/>
                        </a:rPr>
                        <a:t> 1</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nchor="ctr">
                    <a:solidFill>
                      <a:srgbClr val="FF9933"/>
                    </a:solidFill>
                  </a:tcPr>
                </a:tc>
                <a:tc>
                  <a:txBody>
                    <a:bodyPr/>
                    <a:lstStyle/>
                    <a:p>
                      <a:pPr marL="3175" marR="74930" indent="-6350">
                        <a:lnSpc>
                          <a:spcPct val="107000"/>
                        </a:lnSpc>
                        <a:spcAft>
                          <a:spcPts val="0"/>
                        </a:spcAft>
                      </a:pPr>
                      <a:r>
                        <a:rPr lang="en-GB" sz="1200">
                          <a:effectLst/>
                        </a:rPr>
                        <a:t>Feeling special and safe </a:t>
                      </a:r>
                      <a:endParaRPr lang="en-GB" sz="1600">
                        <a:effectLst/>
                      </a:endParaRPr>
                    </a:p>
                    <a:p>
                      <a:pPr marL="3175" marR="74930" indent="-6350">
                        <a:lnSpc>
                          <a:spcPct val="107000"/>
                        </a:lnSpc>
                        <a:spcAft>
                          <a:spcPts val="0"/>
                        </a:spcAft>
                      </a:pPr>
                      <a:r>
                        <a:rPr lang="en-GB" sz="1200">
                          <a:effectLst/>
                        </a:rPr>
                        <a:t>Being part of a class </a:t>
                      </a:r>
                      <a:endParaRPr lang="en-GB" sz="1600">
                        <a:effectLst/>
                      </a:endParaRPr>
                    </a:p>
                    <a:p>
                      <a:pPr marL="3175" marR="74930" indent="-6350">
                        <a:lnSpc>
                          <a:spcPct val="107000"/>
                        </a:lnSpc>
                        <a:spcAft>
                          <a:spcPts val="0"/>
                        </a:spcAft>
                      </a:pPr>
                      <a:r>
                        <a:rPr lang="en-GB" sz="1200">
                          <a:effectLst/>
                        </a:rPr>
                        <a:t>Rights and responsibilities </a:t>
                      </a:r>
                      <a:endParaRPr lang="en-GB" sz="1600">
                        <a:effectLst/>
                      </a:endParaRPr>
                    </a:p>
                    <a:p>
                      <a:pPr marL="3175" marR="74930" indent="-6350">
                        <a:lnSpc>
                          <a:spcPct val="107000"/>
                        </a:lnSpc>
                        <a:spcAft>
                          <a:spcPts val="0"/>
                        </a:spcAft>
                      </a:pPr>
                      <a:r>
                        <a:rPr lang="en-GB" sz="1200">
                          <a:effectLst/>
                        </a:rPr>
                        <a:t>Rewards and feeling proud </a:t>
                      </a:r>
                      <a:endParaRPr lang="en-GB" sz="1600">
                        <a:effectLst/>
                      </a:endParaRPr>
                    </a:p>
                    <a:p>
                      <a:pPr marL="3175" marR="74930" indent="-6350">
                        <a:lnSpc>
                          <a:spcPct val="107000"/>
                        </a:lnSpc>
                        <a:spcAft>
                          <a:spcPts val="0"/>
                        </a:spcAft>
                      </a:pPr>
                      <a:r>
                        <a:rPr lang="en-GB" sz="1200">
                          <a:effectLst/>
                        </a:rPr>
                        <a:t>Consequences </a:t>
                      </a:r>
                      <a:endParaRPr lang="en-GB" sz="1600">
                        <a:effectLst/>
                      </a:endParaRPr>
                    </a:p>
                    <a:p>
                      <a:pPr marL="3175" marR="74930" indent="-6350">
                        <a:lnSpc>
                          <a:spcPct val="107000"/>
                        </a:lnSpc>
                        <a:spcAft>
                          <a:spcPts val="0"/>
                        </a:spcAft>
                      </a:pPr>
                      <a:r>
                        <a:rPr lang="en-GB" sz="1200">
                          <a:effectLst/>
                        </a:rPr>
                        <a:t>Owning the Learning Charter </a:t>
                      </a:r>
                      <a:endParaRPr lang="en-GB" sz="16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1270" marR="74930" indent="-6350">
                        <a:lnSpc>
                          <a:spcPct val="100000"/>
                        </a:lnSpc>
                        <a:spcAft>
                          <a:spcPts val="10"/>
                        </a:spcAft>
                      </a:pPr>
                      <a:r>
                        <a:rPr lang="en-GB" sz="1200" dirty="0">
                          <a:effectLst/>
                        </a:rPr>
                        <a:t>Similarities and differences Understanding bullying and knowing how to deal with it Making new friends </a:t>
                      </a:r>
                      <a:endParaRPr lang="en-GB" sz="1600" dirty="0">
                        <a:effectLst/>
                      </a:endParaRPr>
                    </a:p>
                    <a:p>
                      <a:pPr marL="1270" marR="5715" indent="-6350">
                        <a:lnSpc>
                          <a:spcPct val="107000"/>
                        </a:lnSpc>
                        <a:spcAft>
                          <a:spcPts val="0"/>
                        </a:spcAft>
                      </a:pPr>
                      <a:r>
                        <a:rPr lang="en-GB" sz="1200" dirty="0">
                          <a:effectLst/>
                        </a:rPr>
                        <a:t>Celebrating the differences in everyone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6350" marR="74930" indent="-6350">
                        <a:lnSpc>
                          <a:spcPct val="107000"/>
                        </a:lnSpc>
                        <a:spcAft>
                          <a:spcPts val="0"/>
                        </a:spcAft>
                      </a:pPr>
                      <a:r>
                        <a:rPr lang="en-GB" sz="1200" dirty="0">
                          <a:effectLst/>
                        </a:rPr>
                        <a:t>Setting goals  </a:t>
                      </a:r>
                      <a:endParaRPr lang="en-GB" sz="1600" dirty="0">
                        <a:effectLst/>
                      </a:endParaRPr>
                    </a:p>
                    <a:p>
                      <a:pPr marL="6350" marR="74930" indent="-6350">
                        <a:lnSpc>
                          <a:spcPct val="101000"/>
                        </a:lnSpc>
                        <a:spcAft>
                          <a:spcPts val="0"/>
                        </a:spcAft>
                      </a:pPr>
                      <a:r>
                        <a:rPr lang="en-GB" sz="1200" dirty="0">
                          <a:effectLst/>
                        </a:rPr>
                        <a:t>Identifying successes and achievements </a:t>
                      </a:r>
                      <a:endParaRPr lang="en-GB" sz="1600" dirty="0">
                        <a:effectLst/>
                      </a:endParaRPr>
                    </a:p>
                    <a:p>
                      <a:pPr marL="6350" marR="74930" indent="-6350">
                        <a:lnSpc>
                          <a:spcPct val="107000"/>
                        </a:lnSpc>
                        <a:spcAft>
                          <a:spcPts val="0"/>
                        </a:spcAft>
                      </a:pPr>
                      <a:r>
                        <a:rPr lang="en-GB" sz="1200" dirty="0">
                          <a:effectLst/>
                        </a:rPr>
                        <a:t>Learning styles </a:t>
                      </a:r>
                      <a:endParaRPr lang="en-GB" sz="1600" dirty="0">
                        <a:effectLst/>
                      </a:endParaRPr>
                    </a:p>
                    <a:p>
                      <a:pPr marL="6350" marR="74930" indent="-6350">
                        <a:lnSpc>
                          <a:spcPct val="101000"/>
                        </a:lnSpc>
                        <a:spcAft>
                          <a:spcPts val="0"/>
                        </a:spcAft>
                      </a:pPr>
                      <a:r>
                        <a:rPr lang="en-GB" sz="1200" dirty="0">
                          <a:effectLst/>
                        </a:rPr>
                        <a:t>Working well and celebrating achievement with a partner Tackling new challenges Identifying and overcoming obstacles </a:t>
                      </a:r>
                      <a:endParaRPr lang="en-GB" sz="1600" dirty="0">
                        <a:effectLst/>
                      </a:endParaRPr>
                    </a:p>
                    <a:p>
                      <a:pPr marL="6350" marR="74930" indent="-6350">
                        <a:lnSpc>
                          <a:spcPct val="107000"/>
                        </a:lnSpc>
                        <a:spcAft>
                          <a:spcPts val="0"/>
                        </a:spcAft>
                      </a:pPr>
                      <a:r>
                        <a:rPr lang="en-GB" sz="1200" dirty="0">
                          <a:effectLst/>
                        </a:rPr>
                        <a:t>Feelings of success </a:t>
                      </a:r>
                      <a:endParaRPr lang="en-GB" sz="1600" dirty="0">
                        <a:effectLst/>
                      </a:endParaRPr>
                    </a:p>
                    <a:p>
                      <a:pPr marL="6350" marR="74930" indent="-6350">
                        <a:lnSpc>
                          <a:spcPct val="107000"/>
                        </a:lnSpc>
                        <a:spcAft>
                          <a:spcPts val="0"/>
                        </a:spcAft>
                      </a:pPr>
                      <a:r>
                        <a:rPr lang="en-GB" sz="1200" dirty="0">
                          <a:effectLst/>
                        </a:rPr>
                        <a:t>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1270" marR="74930" indent="-6350">
                        <a:lnSpc>
                          <a:spcPct val="107000"/>
                        </a:lnSpc>
                        <a:spcAft>
                          <a:spcPts val="0"/>
                        </a:spcAft>
                      </a:pPr>
                      <a:r>
                        <a:rPr lang="en-GB" sz="1200" dirty="0">
                          <a:effectLst/>
                        </a:rPr>
                        <a:t>Keeping myself healthy </a:t>
                      </a:r>
                      <a:endParaRPr lang="en-GB" sz="1600" dirty="0">
                        <a:effectLst/>
                      </a:endParaRPr>
                    </a:p>
                    <a:p>
                      <a:pPr marL="1270" marR="74930" indent="-6350">
                        <a:lnSpc>
                          <a:spcPct val="107000"/>
                        </a:lnSpc>
                        <a:spcAft>
                          <a:spcPts val="0"/>
                        </a:spcAft>
                      </a:pPr>
                      <a:r>
                        <a:rPr lang="en-GB" sz="1200" dirty="0">
                          <a:effectLst/>
                        </a:rPr>
                        <a:t>Healthier lifestyle choices </a:t>
                      </a:r>
                      <a:endParaRPr lang="en-GB" sz="1600" dirty="0">
                        <a:effectLst/>
                      </a:endParaRPr>
                    </a:p>
                    <a:p>
                      <a:pPr marL="1270" marR="74930" indent="-6350">
                        <a:lnSpc>
                          <a:spcPct val="107000"/>
                        </a:lnSpc>
                        <a:spcAft>
                          <a:spcPts val="0"/>
                        </a:spcAft>
                      </a:pPr>
                      <a:r>
                        <a:rPr lang="en-GB" sz="1200" dirty="0">
                          <a:effectLst/>
                        </a:rPr>
                        <a:t>Keeping clean </a:t>
                      </a:r>
                      <a:endParaRPr lang="en-GB" sz="1600" dirty="0">
                        <a:effectLst/>
                      </a:endParaRPr>
                    </a:p>
                    <a:p>
                      <a:pPr marL="1270" marR="74930" indent="-6350">
                        <a:lnSpc>
                          <a:spcPct val="107000"/>
                        </a:lnSpc>
                        <a:spcAft>
                          <a:spcPts val="0"/>
                        </a:spcAft>
                      </a:pPr>
                      <a:r>
                        <a:rPr lang="en-GB" sz="1200" dirty="0">
                          <a:effectLst/>
                        </a:rPr>
                        <a:t>Being safe </a:t>
                      </a:r>
                      <a:endParaRPr lang="en-GB" sz="1600" dirty="0">
                        <a:effectLst/>
                      </a:endParaRPr>
                    </a:p>
                    <a:p>
                      <a:pPr marL="1270" marR="74930" indent="-6350">
                        <a:lnSpc>
                          <a:spcPct val="101000"/>
                        </a:lnSpc>
                        <a:spcAft>
                          <a:spcPts val="0"/>
                        </a:spcAft>
                      </a:pPr>
                      <a:r>
                        <a:rPr lang="en-GB" sz="1200" dirty="0">
                          <a:effectLst/>
                        </a:rPr>
                        <a:t>Medicine safety/safety with household items </a:t>
                      </a:r>
                      <a:endParaRPr lang="en-GB" sz="1600" dirty="0">
                        <a:effectLst/>
                      </a:endParaRPr>
                    </a:p>
                    <a:p>
                      <a:pPr marL="1270" marR="74930" indent="-6350">
                        <a:lnSpc>
                          <a:spcPct val="107000"/>
                        </a:lnSpc>
                        <a:spcAft>
                          <a:spcPts val="0"/>
                        </a:spcAft>
                      </a:pPr>
                      <a:r>
                        <a:rPr lang="en-GB" sz="1200" dirty="0">
                          <a:effectLst/>
                        </a:rPr>
                        <a:t>Road safety </a:t>
                      </a:r>
                      <a:endParaRPr lang="en-GB" sz="1600" dirty="0">
                        <a:effectLst/>
                      </a:endParaRPr>
                    </a:p>
                    <a:p>
                      <a:pPr marL="1270" marR="74930" indent="-6350">
                        <a:lnSpc>
                          <a:spcPct val="107000"/>
                        </a:lnSpc>
                        <a:spcAft>
                          <a:spcPts val="0"/>
                        </a:spcAft>
                      </a:pPr>
                      <a:r>
                        <a:rPr lang="en-GB" sz="1200" dirty="0">
                          <a:effectLst/>
                        </a:rPr>
                        <a:t>Linking health and happiness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1270" marR="74930" indent="-6350">
                        <a:lnSpc>
                          <a:spcPct val="107000"/>
                        </a:lnSpc>
                        <a:spcAft>
                          <a:spcPts val="0"/>
                        </a:spcAft>
                      </a:pPr>
                      <a:r>
                        <a:rPr lang="en-GB" sz="1200" dirty="0">
                          <a:solidFill>
                            <a:schemeClr val="tx1"/>
                          </a:solidFill>
                          <a:effectLst/>
                        </a:rPr>
                        <a:t>Belonging to a family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Making friends/being a good friend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Physical contact </a:t>
                      </a:r>
                      <a:r>
                        <a:rPr lang="en-GB" sz="1200" dirty="0" smtClean="0">
                          <a:solidFill>
                            <a:schemeClr val="tx1"/>
                          </a:solidFill>
                          <a:effectLst/>
                        </a:rPr>
                        <a:t>preferences (personal space)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People who help us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Qualities as a friend and person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Self-acknowledgement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Being a good friend to myself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Celebrating special relationships </a:t>
                      </a:r>
                      <a:endParaRPr lang="en-GB" sz="16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tc>
                  <a:txBody>
                    <a:bodyPr/>
                    <a:lstStyle/>
                    <a:p>
                      <a:pPr marL="3175" marR="74930" indent="-6350">
                        <a:lnSpc>
                          <a:spcPct val="107000"/>
                        </a:lnSpc>
                        <a:spcAft>
                          <a:spcPts val="0"/>
                        </a:spcAft>
                      </a:pPr>
                      <a:r>
                        <a:rPr lang="en-GB" sz="1200" dirty="0">
                          <a:effectLst/>
                        </a:rPr>
                        <a:t>Life cycles – animal and human </a:t>
                      </a:r>
                      <a:endParaRPr lang="en-GB" sz="1600" dirty="0">
                        <a:effectLst/>
                      </a:endParaRPr>
                    </a:p>
                    <a:p>
                      <a:pPr marL="3175" marR="74930" indent="-6350">
                        <a:lnSpc>
                          <a:spcPct val="107000"/>
                        </a:lnSpc>
                        <a:spcAft>
                          <a:spcPts val="0"/>
                        </a:spcAft>
                      </a:pPr>
                      <a:r>
                        <a:rPr lang="en-GB" sz="1200" dirty="0">
                          <a:effectLst/>
                        </a:rPr>
                        <a:t>Changes in me </a:t>
                      </a:r>
                      <a:endParaRPr lang="en-GB" sz="1600" dirty="0">
                        <a:effectLst/>
                      </a:endParaRPr>
                    </a:p>
                    <a:p>
                      <a:pPr marL="3175" marR="8890" indent="-6350">
                        <a:lnSpc>
                          <a:spcPct val="100000"/>
                        </a:lnSpc>
                        <a:spcAft>
                          <a:spcPts val="10"/>
                        </a:spcAft>
                      </a:pPr>
                      <a:r>
                        <a:rPr lang="en-GB" sz="1200" dirty="0">
                          <a:effectLst/>
                        </a:rPr>
                        <a:t>Changes since being a baby Differences between female </a:t>
                      </a:r>
                      <a:r>
                        <a:rPr lang="en-GB" sz="1200" dirty="0">
                          <a:solidFill>
                            <a:schemeClr val="tx1"/>
                          </a:solidFill>
                          <a:effectLst/>
                        </a:rPr>
                        <a:t>and male bodies (general body parts not private parts)</a:t>
                      </a:r>
                      <a:endParaRPr lang="en-GB" sz="1600" dirty="0">
                        <a:solidFill>
                          <a:schemeClr val="tx1"/>
                        </a:solidFill>
                        <a:effectLst/>
                      </a:endParaRPr>
                    </a:p>
                    <a:p>
                      <a:pPr marL="3175" marR="74930" indent="-6350">
                        <a:lnSpc>
                          <a:spcPct val="107000"/>
                        </a:lnSpc>
                        <a:spcAft>
                          <a:spcPts val="0"/>
                        </a:spcAft>
                      </a:pPr>
                      <a:r>
                        <a:rPr lang="en-GB" sz="1200" dirty="0">
                          <a:effectLst/>
                        </a:rPr>
                        <a:t>Linking growing and learning </a:t>
                      </a:r>
                      <a:endParaRPr lang="en-GB" sz="1600" dirty="0">
                        <a:effectLst/>
                      </a:endParaRPr>
                    </a:p>
                    <a:p>
                      <a:pPr marL="3175" marR="74930" indent="-6350">
                        <a:lnSpc>
                          <a:spcPct val="107000"/>
                        </a:lnSpc>
                        <a:spcAft>
                          <a:spcPts val="0"/>
                        </a:spcAft>
                      </a:pPr>
                      <a:r>
                        <a:rPr lang="en-GB" sz="1200" dirty="0">
                          <a:effectLst/>
                        </a:rPr>
                        <a:t>Coping with change </a:t>
                      </a:r>
                      <a:endParaRPr lang="en-GB" sz="1600" dirty="0">
                        <a:effectLst/>
                      </a:endParaRPr>
                    </a:p>
                    <a:p>
                      <a:pPr marL="3175" marR="74930" indent="-6350">
                        <a:lnSpc>
                          <a:spcPct val="107000"/>
                        </a:lnSpc>
                        <a:spcAft>
                          <a:spcPts val="0"/>
                        </a:spcAft>
                      </a:pPr>
                      <a:r>
                        <a:rPr lang="en-GB" sz="1200" dirty="0">
                          <a:effectLst/>
                        </a:rPr>
                        <a:t>Transition to Year 2</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rgbClr val="FF9933"/>
                    </a:solidFill>
                  </a:tcPr>
                </a:tc>
                <a:extLst>
                  <a:ext uri="{0D108BD9-81ED-4DB2-BD59-A6C34878D82A}">
                    <a16:rowId xmlns:a16="http://schemas.microsoft.com/office/drawing/2014/main" val="2487987958"/>
                  </a:ext>
                </a:extLst>
              </a:tr>
              <a:tr h="1561220">
                <a:tc>
                  <a:txBody>
                    <a:bodyPr/>
                    <a:lstStyle/>
                    <a:p>
                      <a:pPr marL="135890" marR="74930" indent="-56515">
                        <a:lnSpc>
                          <a:spcPct val="107000"/>
                        </a:lnSpc>
                        <a:spcAft>
                          <a:spcPts val="0"/>
                        </a:spcAft>
                      </a:pPr>
                      <a:r>
                        <a:rPr lang="en-GB" sz="1300" dirty="0">
                          <a:solidFill>
                            <a:schemeClr val="tx1"/>
                          </a:solidFill>
                          <a:effectLst/>
                        </a:rPr>
                        <a:t>Ages </a:t>
                      </a:r>
                      <a:r>
                        <a:rPr lang="en-GB" sz="1300" dirty="0">
                          <a:solidFill>
                            <a:schemeClr val="tx1"/>
                          </a:solidFill>
                          <a:effectLst/>
                          <a:latin typeface="+mn-lt"/>
                        </a:rPr>
                        <a:t>6-7 </a:t>
                      </a:r>
                      <a:endParaRPr lang="en-GB" sz="1300" dirty="0" smtClean="0">
                        <a:solidFill>
                          <a:schemeClr val="tx1"/>
                        </a:solidFill>
                        <a:effectLst/>
                        <a:latin typeface="+mn-lt"/>
                      </a:endParaRPr>
                    </a:p>
                    <a:p>
                      <a:pPr marL="135890" marR="74930" indent="-56515">
                        <a:lnSpc>
                          <a:spcPct val="107000"/>
                        </a:lnSpc>
                        <a:spcAft>
                          <a:spcPts val="0"/>
                        </a:spcAft>
                      </a:pPr>
                      <a:endParaRPr lang="en-GB" sz="900" b="1" dirty="0" smtClean="0">
                        <a:solidFill>
                          <a:schemeClr val="tx1"/>
                        </a:solidFill>
                        <a:effectLst/>
                        <a:latin typeface="+mn-lt"/>
                        <a:ea typeface="Arial" panose="020B0604020202020204" pitchFamily="34" charset="0"/>
                        <a:cs typeface="Times New Roman" panose="02020603050405020304" pitchFamily="18" charset="0"/>
                      </a:endParaRPr>
                    </a:p>
                    <a:p>
                      <a:pPr marL="135890" marR="74930" indent="-56515">
                        <a:lnSpc>
                          <a:spcPct val="107000"/>
                        </a:lnSpc>
                        <a:spcAft>
                          <a:spcPts val="0"/>
                        </a:spcAft>
                      </a:pPr>
                      <a:r>
                        <a:rPr lang="en-GB" sz="900" b="1" dirty="0" smtClean="0">
                          <a:solidFill>
                            <a:schemeClr val="tx1"/>
                          </a:solidFill>
                          <a:effectLst/>
                          <a:latin typeface="+mn-lt"/>
                          <a:ea typeface="Arial" panose="020B0604020202020204" pitchFamily="34" charset="0"/>
                          <a:cs typeface="Times New Roman" panose="02020603050405020304" pitchFamily="18" charset="0"/>
                        </a:rPr>
                        <a:t>Year 2</a:t>
                      </a:r>
                      <a:endParaRPr lang="en-GB" sz="900" b="1" dirty="0">
                        <a:solidFill>
                          <a:schemeClr val="tx1"/>
                        </a:solidFill>
                        <a:effectLst/>
                        <a:latin typeface="+mn-lt"/>
                        <a:ea typeface="Arial" panose="020B0604020202020204" pitchFamily="34" charset="0"/>
                        <a:cs typeface="Times New Roman" panose="02020603050405020304" pitchFamily="18" charset="0"/>
                      </a:endParaRPr>
                    </a:p>
                  </a:txBody>
                  <a:tcPr marL="60167" marR="45870" marT="0" marB="0" anchor="ctr">
                    <a:solidFill>
                      <a:schemeClr val="accent3">
                        <a:lumMod val="40000"/>
                        <a:lumOff val="60000"/>
                      </a:schemeClr>
                    </a:solidFill>
                  </a:tcPr>
                </a:tc>
                <a:tc>
                  <a:txBody>
                    <a:bodyPr/>
                    <a:lstStyle/>
                    <a:p>
                      <a:pPr marL="3175" marR="74930" indent="-6350">
                        <a:lnSpc>
                          <a:spcPct val="107000"/>
                        </a:lnSpc>
                        <a:spcAft>
                          <a:spcPts val="0"/>
                        </a:spcAft>
                      </a:pPr>
                      <a:r>
                        <a:rPr lang="en-GB" sz="1200" dirty="0">
                          <a:effectLst/>
                        </a:rPr>
                        <a:t>Hopes and fears for the year </a:t>
                      </a:r>
                      <a:endParaRPr lang="en-GB" sz="1600" dirty="0">
                        <a:effectLst/>
                      </a:endParaRPr>
                    </a:p>
                    <a:p>
                      <a:pPr marL="3175" marR="74930" indent="-6350">
                        <a:lnSpc>
                          <a:spcPct val="107000"/>
                        </a:lnSpc>
                        <a:spcAft>
                          <a:spcPts val="0"/>
                        </a:spcAft>
                      </a:pPr>
                      <a:r>
                        <a:rPr lang="en-GB" sz="1200" dirty="0">
                          <a:effectLst/>
                        </a:rPr>
                        <a:t>Rights and responsibilities </a:t>
                      </a:r>
                      <a:endParaRPr lang="en-GB" sz="1600" dirty="0">
                        <a:effectLst/>
                      </a:endParaRPr>
                    </a:p>
                    <a:p>
                      <a:pPr marL="3175" marR="74930" indent="-6350">
                        <a:lnSpc>
                          <a:spcPct val="101000"/>
                        </a:lnSpc>
                        <a:spcAft>
                          <a:spcPts val="0"/>
                        </a:spcAft>
                      </a:pPr>
                      <a:r>
                        <a:rPr lang="en-GB" sz="1200" dirty="0">
                          <a:effectLst/>
                        </a:rPr>
                        <a:t>Rewards and consequences Safe and fair learning environment </a:t>
                      </a:r>
                      <a:endParaRPr lang="en-GB" sz="1600" dirty="0">
                        <a:effectLst/>
                      </a:endParaRPr>
                    </a:p>
                    <a:p>
                      <a:pPr marL="3175" marR="74930" indent="-6350">
                        <a:lnSpc>
                          <a:spcPct val="107000"/>
                        </a:lnSpc>
                        <a:spcAft>
                          <a:spcPts val="0"/>
                        </a:spcAft>
                      </a:pPr>
                      <a:r>
                        <a:rPr lang="en-GB" sz="1200" dirty="0">
                          <a:effectLst/>
                        </a:rPr>
                        <a:t>Valuing contributions </a:t>
                      </a:r>
                      <a:endParaRPr lang="en-GB" sz="1600" dirty="0">
                        <a:effectLst/>
                      </a:endParaRPr>
                    </a:p>
                    <a:p>
                      <a:pPr marL="3175" marR="74930" indent="-6350">
                        <a:lnSpc>
                          <a:spcPct val="107000"/>
                        </a:lnSpc>
                        <a:spcAft>
                          <a:spcPts val="0"/>
                        </a:spcAft>
                      </a:pPr>
                      <a:r>
                        <a:rPr lang="en-GB" sz="1200" dirty="0">
                          <a:effectLst/>
                        </a:rPr>
                        <a:t>Choices </a:t>
                      </a:r>
                      <a:endParaRPr lang="en-GB" sz="1600" dirty="0">
                        <a:effectLst/>
                      </a:endParaRPr>
                    </a:p>
                    <a:p>
                      <a:pPr marL="3175" marR="74930" indent="-6350">
                        <a:lnSpc>
                          <a:spcPct val="107000"/>
                        </a:lnSpc>
                        <a:spcAft>
                          <a:spcPts val="0"/>
                        </a:spcAft>
                      </a:pPr>
                      <a:r>
                        <a:rPr lang="en-GB" sz="1200" dirty="0">
                          <a:effectLst/>
                        </a:rPr>
                        <a:t>Recognising feelings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1270" marR="6985" indent="-6350">
                        <a:lnSpc>
                          <a:spcPct val="101000"/>
                        </a:lnSpc>
                        <a:spcAft>
                          <a:spcPts val="5"/>
                        </a:spcAft>
                      </a:pPr>
                      <a:r>
                        <a:rPr lang="en-GB" sz="1200" dirty="0">
                          <a:solidFill>
                            <a:schemeClr val="tx1"/>
                          </a:solidFill>
                          <a:effectLst/>
                        </a:rPr>
                        <a:t>Assumptions and stereotypes about gender </a:t>
                      </a:r>
                      <a:r>
                        <a:rPr lang="en-GB" sz="1200" dirty="0" smtClean="0">
                          <a:solidFill>
                            <a:schemeClr val="tx1"/>
                          </a:solidFill>
                          <a:effectLst/>
                        </a:rPr>
                        <a:t>(promoting</a:t>
                      </a:r>
                      <a:r>
                        <a:rPr lang="en-GB" sz="1200" baseline="0" dirty="0" smtClean="0">
                          <a:solidFill>
                            <a:schemeClr val="tx1"/>
                          </a:solidFill>
                          <a:effectLst/>
                        </a:rPr>
                        <a:t> equality for boys and girls)</a:t>
                      </a:r>
                      <a:endParaRPr lang="en-GB" sz="1600" dirty="0">
                        <a:solidFill>
                          <a:schemeClr val="tx1"/>
                        </a:solidFill>
                        <a:effectLst/>
                      </a:endParaRPr>
                    </a:p>
                    <a:p>
                      <a:pPr marL="1270" marR="6985" indent="-6350">
                        <a:lnSpc>
                          <a:spcPct val="101000"/>
                        </a:lnSpc>
                        <a:spcAft>
                          <a:spcPts val="5"/>
                        </a:spcAft>
                      </a:pPr>
                      <a:r>
                        <a:rPr lang="en-GB" sz="1200" dirty="0">
                          <a:effectLst/>
                        </a:rPr>
                        <a:t>Understanding bullying Standing up for self and others </a:t>
                      </a:r>
                      <a:endParaRPr lang="en-GB" sz="1600" dirty="0">
                        <a:effectLst/>
                      </a:endParaRPr>
                    </a:p>
                    <a:p>
                      <a:pPr marL="1270" marR="74930" indent="-6350">
                        <a:lnSpc>
                          <a:spcPct val="107000"/>
                        </a:lnSpc>
                        <a:spcAft>
                          <a:spcPts val="0"/>
                        </a:spcAft>
                      </a:pPr>
                      <a:r>
                        <a:rPr lang="en-GB" sz="1200" dirty="0">
                          <a:effectLst/>
                        </a:rPr>
                        <a:t>Making new friends </a:t>
                      </a:r>
                      <a:endParaRPr lang="en-GB" sz="1600" dirty="0">
                        <a:effectLst/>
                      </a:endParaRPr>
                    </a:p>
                    <a:p>
                      <a:pPr marL="1270" marR="74930" indent="-6350">
                        <a:lnSpc>
                          <a:spcPct val="101000"/>
                        </a:lnSpc>
                        <a:spcAft>
                          <a:spcPts val="0"/>
                        </a:spcAft>
                      </a:pPr>
                      <a:r>
                        <a:rPr lang="en-GB" sz="1200" dirty="0">
                          <a:effectLst/>
                        </a:rPr>
                        <a:t>Celebrating difference and remaining friends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6350" marR="74930" indent="-6350">
                        <a:lnSpc>
                          <a:spcPct val="107000"/>
                        </a:lnSpc>
                        <a:spcAft>
                          <a:spcPts val="0"/>
                        </a:spcAft>
                      </a:pPr>
                      <a:r>
                        <a:rPr lang="en-GB" sz="1200" dirty="0">
                          <a:effectLst/>
                        </a:rPr>
                        <a:t>Achieving realistic goals </a:t>
                      </a:r>
                      <a:endParaRPr lang="en-GB" sz="1600" dirty="0">
                        <a:effectLst/>
                      </a:endParaRPr>
                    </a:p>
                    <a:p>
                      <a:pPr marL="6350" marR="74930" indent="-6350">
                        <a:lnSpc>
                          <a:spcPct val="107000"/>
                        </a:lnSpc>
                        <a:spcAft>
                          <a:spcPts val="0"/>
                        </a:spcAft>
                      </a:pPr>
                      <a:r>
                        <a:rPr lang="en-GB" sz="1200" dirty="0">
                          <a:effectLst/>
                        </a:rPr>
                        <a:t>Perseverance  </a:t>
                      </a:r>
                      <a:endParaRPr lang="en-GB" sz="1600" dirty="0">
                        <a:effectLst/>
                      </a:endParaRPr>
                    </a:p>
                    <a:p>
                      <a:pPr marL="6350" marR="74930" indent="-6350">
                        <a:lnSpc>
                          <a:spcPct val="107000"/>
                        </a:lnSpc>
                        <a:spcAft>
                          <a:spcPts val="0"/>
                        </a:spcAft>
                      </a:pPr>
                      <a:r>
                        <a:rPr lang="en-GB" sz="1200" dirty="0">
                          <a:effectLst/>
                        </a:rPr>
                        <a:t>Learning strengths </a:t>
                      </a:r>
                      <a:endParaRPr lang="en-GB" sz="1600" dirty="0">
                        <a:effectLst/>
                      </a:endParaRPr>
                    </a:p>
                    <a:p>
                      <a:pPr marL="6350" marR="74930" indent="-6350">
                        <a:lnSpc>
                          <a:spcPct val="107000"/>
                        </a:lnSpc>
                        <a:spcAft>
                          <a:spcPts val="0"/>
                        </a:spcAft>
                      </a:pPr>
                      <a:r>
                        <a:rPr lang="en-GB" sz="1200" dirty="0">
                          <a:effectLst/>
                        </a:rPr>
                        <a:t>Learning with others </a:t>
                      </a:r>
                      <a:endParaRPr lang="en-GB" sz="1600" dirty="0">
                        <a:effectLst/>
                      </a:endParaRPr>
                    </a:p>
                    <a:p>
                      <a:pPr marL="6350" marR="74930" indent="-6350">
                        <a:lnSpc>
                          <a:spcPct val="107000"/>
                        </a:lnSpc>
                        <a:spcAft>
                          <a:spcPts val="0"/>
                        </a:spcAft>
                      </a:pPr>
                      <a:r>
                        <a:rPr lang="en-GB" sz="1200" dirty="0">
                          <a:effectLst/>
                        </a:rPr>
                        <a:t>Group co-operation </a:t>
                      </a:r>
                      <a:endParaRPr lang="en-GB" sz="1600" dirty="0">
                        <a:effectLst/>
                      </a:endParaRPr>
                    </a:p>
                    <a:p>
                      <a:pPr marL="6350" marR="74930" indent="-6350">
                        <a:lnSpc>
                          <a:spcPct val="107000"/>
                        </a:lnSpc>
                        <a:spcAft>
                          <a:spcPts val="0"/>
                        </a:spcAft>
                      </a:pPr>
                      <a:r>
                        <a:rPr lang="en-GB" sz="1200" dirty="0">
                          <a:effectLst/>
                        </a:rPr>
                        <a:t>Contributing to and sharing success </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1270" marR="74930" indent="-6350">
                        <a:lnSpc>
                          <a:spcPct val="107000"/>
                        </a:lnSpc>
                        <a:spcAft>
                          <a:spcPts val="0"/>
                        </a:spcAft>
                      </a:pPr>
                      <a:r>
                        <a:rPr lang="en-GB" sz="1200" dirty="0">
                          <a:effectLst/>
                        </a:rPr>
                        <a:t>Motivation  </a:t>
                      </a:r>
                      <a:endParaRPr lang="en-GB" sz="1600" dirty="0">
                        <a:effectLst/>
                      </a:endParaRPr>
                    </a:p>
                    <a:p>
                      <a:pPr marL="1270" marR="74930" indent="-6350">
                        <a:lnSpc>
                          <a:spcPct val="107000"/>
                        </a:lnSpc>
                        <a:spcAft>
                          <a:spcPts val="0"/>
                        </a:spcAft>
                      </a:pPr>
                      <a:r>
                        <a:rPr lang="en-GB" sz="1200" dirty="0">
                          <a:effectLst/>
                        </a:rPr>
                        <a:t>Healthier choices </a:t>
                      </a:r>
                      <a:endParaRPr lang="en-GB" sz="1600" dirty="0">
                        <a:effectLst/>
                      </a:endParaRPr>
                    </a:p>
                    <a:p>
                      <a:pPr marL="1270" marR="74930" indent="-6350">
                        <a:lnSpc>
                          <a:spcPct val="107000"/>
                        </a:lnSpc>
                        <a:spcAft>
                          <a:spcPts val="0"/>
                        </a:spcAft>
                      </a:pPr>
                      <a:r>
                        <a:rPr lang="en-GB" sz="1200" dirty="0">
                          <a:effectLst/>
                        </a:rPr>
                        <a:t>Relaxation </a:t>
                      </a:r>
                      <a:endParaRPr lang="en-GB" sz="1600" dirty="0">
                        <a:effectLst/>
                      </a:endParaRPr>
                    </a:p>
                    <a:p>
                      <a:pPr marL="1270" marR="5715" indent="-6350">
                        <a:lnSpc>
                          <a:spcPct val="107000"/>
                        </a:lnSpc>
                        <a:spcAft>
                          <a:spcPts val="0"/>
                        </a:spcAft>
                      </a:pPr>
                      <a:r>
                        <a:rPr lang="en-GB" sz="1200" dirty="0">
                          <a:effectLst/>
                        </a:rPr>
                        <a:t>Healthy eating and nutrition Healthier snacks and sharing food</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1270" marR="74930" indent="-6350">
                        <a:lnSpc>
                          <a:spcPct val="107000"/>
                        </a:lnSpc>
                        <a:spcAft>
                          <a:spcPts val="0"/>
                        </a:spcAft>
                      </a:pPr>
                      <a:r>
                        <a:rPr lang="en-GB" sz="1200" dirty="0">
                          <a:solidFill>
                            <a:schemeClr val="tx1"/>
                          </a:solidFill>
                          <a:effectLst/>
                        </a:rPr>
                        <a:t>Different types of family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Physical contact boundaries </a:t>
                      </a:r>
                      <a:r>
                        <a:rPr lang="en-GB" sz="1200" dirty="0" smtClean="0">
                          <a:solidFill>
                            <a:schemeClr val="tx1"/>
                          </a:solidFill>
                          <a:effectLst/>
                        </a:rPr>
                        <a:t>(personal space)</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Friendship and conflict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Secrets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Trust and appreciation </a:t>
                      </a:r>
                      <a:endParaRPr lang="en-GB" sz="1600" dirty="0">
                        <a:solidFill>
                          <a:schemeClr val="tx1"/>
                        </a:solidFill>
                        <a:effectLst/>
                      </a:endParaRPr>
                    </a:p>
                    <a:p>
                      <a:pPr marL="1270" marR="74930" indent="-6350">
                        <a:lnSpc>
                          <a:spcPct val="107000"/>
                        </a:lnSpc>
                        <a:spcAft>
                          <a:spcPts val="0"/>
                        </a:spcAft>
                      </a:pPr>
                      <a:r>
                        <a:rPr lang="en-GB" sz="1200" dirty="0">
                          <a:solidFill>
                            <a:schemeClr val="tx1"/>
                          </a:solidFill>
                          <a:effectLst/>
                        </a:rPr>
                        <a:t>Expressing appreciation for special relationships (families/friends)</a:t>
                      </a:r>
                      <a:endParaRPr lang="en-GB" sz="16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tc>
                  <a:txBody>
                    <a:bodyPr/>
                    <a:lstStyle/>
                    <a:p>
                      <a:pPr marL="3175" marR="74930" indent="-6350">
                        <a:lnSpc>
                          <a:spcPct val="107000"/>
                        </a:lnSpc>
                        <a:spcAft>
                          <a:spcPts val="0"/>
                        </a:spcAft>
                      </a:pPr>
                      <a:r>
                        <a:rPr lang="en-GB" sz="1200" dirty="0">
                          <a:effectLst/>
                        </a:rPr>
                        <a:t>Life cycles in nature </a:t>
                      </a:r>
                      <a:endParaRPr lang="en-GB" sz="1600" dirty="0">
                        <a:effectLst/>
                      </a:endParaRPr>
                    </a:p>
                    <a:p>
                      <a:pPr marL="3175" marR="74930" indent="-6350">
                        <a:lnSpc>
                          <a:spcPct val="107000"/>
                        </a:lnSpc>
                        <a:spcAft>
                          <a:spcPts val="0"/>
                        </a:spcAft>
                      </a:pPr>
                      <a:r>
                        <a:rPr lang="en-GB" sz="1200" dirty="0">
                          <a:effectLst/>
                        </a:rPr>
                        <a:t>Growing from young to old </a:t>
                      </a:r>
                      <a:endParaRPr lang="en-GB" sz="1600" dirty="0">
                        <a:effectLst/>
                      </a:endParaRPr>
                    </a:p>
                    <a:p>
                      <a:pPr marL="3175" marR="52070" indent="-6350">
                        <a:lnSpc>
                          <a:spcPct val="101000"/>
                        </a:lnSpc>
                        <a:spcAft>
                          <a:spcPts val="0"/>
                        </a:spcAft>
                      </a:pPr>
                      <a:r>
                        <a:rPr lang="en-GB" sz="1200" dirty="0">
                          <a:effectLst/>
                        </a:rPr>
                        <a:t>Increasing independence Differences in female and </a:t>
                      </a:r>
                      <a:r>
                        <a:rPr lang="en-GB" sz="1200" dirty="0">
                          <a:solidFill>
                            <a:schemeClr val="tx1"/>
                          </a:solidFill>
                          <a:effectLst/>
                        </a:rPr>
                        <a:t>male bodies (general body parts not private parts)</a:t>
                      </a:r>
                      <a:endParaRPr lang="en-GB" sz="1600" dirty="0">
                        <a:solidFill>
                          <a:schemeClr val="tx1"/>
                        </a:solidFill>
                        <a:effectLst/>
                      </a:endParaRPr>
                    </a:p>
                    <a:p>
                      <a:pPr marL="3175" marR="74930" indent="-6350">
                        <a:lnSpc>
                          <a:spcPct val="107000"/>
                        </a:lnSpc>
                        <a:spcAft>
                          <a:spcPts val="0"/>
                        </a:spcAft>
                      </a:pPr>
                      <a:r>
                        <a:rPr lang="en-GB" sz="1200" dirty="0">
                          <a:effectLst/>
                        </a:rPr>
                        <a:t>Assertiveness </a:t>
                      </a:r>
                      <a:endParaRPr lang="en-GB" sz="1600" dirty="0">
                        <a:effectLst/>
                      </a:endParaRPr>
                    </a:p>
                    <a:p>
                      <a:pPr marL="3175" marR="74930" indent="-6350">
                        <a:lnSpc>
                          <a:spcPct val="107000"/>
                        </a:lnSpc>
                        <a:spcAft>
                          <a:spcPts val="0"/>
                        </a:spcAft>
                      </a:pPr>
                      <a:r>
                        <a:rPr lang="en-GB" sz="1200" dirty="0">
                          <a:effectLst/>
                        </a:rPr>
                        <a:t>Preparing for transition to Year 3</a:t>
                      </a:r>
                      <a:endParaRPr lang="en-GB" sz="16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0167" marR="45870" marT="0" marB="0">
                    <a:solidFill>
                      <a:schemeClr val="accent3">
                        <a:lumMod val="40000"/>
                        <a:lumOff val="60000"/>
                      </a:schemeClr>
                    </a:solidFill>
                  </a:tcPr>
                </a:tc>
                <a:extLst>
                  <a:ext uri="{0D108BD9-81ED-4DB2-BD59-A6C34878D82A}">
                    <a16:rowId xmlns:a16="http://schemas.microsoft.com/office/drawing/2014/main" val="380826016"/>
                  </a:ext>
                </a:extLst>
              </a:tr>
            </a:tbl>
          </a:graphicData>
        </a:graphic>
      </p:graphicFrame>
    </p:spTree>
    <p:extLst>
      <p:ext uri="{BB962C8B-B14F-4D97-AF65-F5344CB8AC3E}">
        <p14:creationId xmlns:p14="http://schemas.microsoft.com/office/powerpoint/2010/main" val="11672845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281819501"/>
              </p:ext>
            </p:extLst>
          </p:nvPr>
        </p:nvGraphicFramePr>
        <p:xfrm>
          <a:off x="207948" y="140653"/>
          <a:ext cx="11790536" cy="6742876"/>
        </p:xfrm>
        <a:graphic>
          <a:graphicData uri="http://schemas.openxmlformats.org/drawingml/2006/table">
            <a:tbl>
              <a:tblPr firstRow="1" firstCol="1" bandRow="1">
                <a:tableStyleId>{5C22544A-7EE6-4342-B048-85BDC9FD1C3A}</a:tableStyleId>
              </a:tblPr>
              <a:tblGrid>
                <a:gridCol w="1039803">
                  <a:extLst>
                    <a:ext uri="{9D8B030D-6E8A-4147-A177-3AD203B41FA5}">
                      <a16:colId xmlns:a16="http://schemas.microsoft.com/office/drawing/2014/main" val="2189552748"/>
                    </a:ext>
                  </a:extLst>
                </a:gridCol>
                <a:gridCol w="1526965">
                  <a:extLst>
                    <a:ext uri="{9D8B030D-6E8A-4147-A177-3AD203B41FA5}">
                      <a16:colId xmlns:a16="http://schemas.microsoft.com/office/drawing/2014/main" val="3929852578"/>
                    </a:ext>
                  </a:extLst>
                </a:gridCol>
                <a:gridCol w="1593294">
                  <a:extLst>
                    <a:ext uri="{9D8B030D-6E8A-4147-A177-3AD203B41FA5}">
                      <a16:colId xmlns:a16="http://schemas.microsoft.com/office/drawing/2014/main" val="1678557811"/>
                    </a:ext>
                  </a:extLst>
                </a:gridCol>
                <a:gridCol w="1802716">
                  <a:extLst>
                    <a:ext uri="{9D8B030D-6E8A-4147-A177-3AD203B41FA5}">
                      <a16:colId xmlns:a16="http://schemas.microsoft.com/office/drawing/2014/main" val="1514249922"/>
                    </a:ext>
                  </a:extLst>
                </a:gridCol>
                <a:gridCol w="1797346">
                  <a:extLst>
                    <a:ext uri="{9D8B030D-6E8A-4147-A177-3AD203B41FA5}">
                      <a16:colId xmlns:a16="http://schemas.microsoft.com/office/drawing/2014/main" val="3665919609"/>
                    </a:ext>
                  </a:extLst>
                </a:gridCol>
                <a:gridCol w="2015973">
                  <a:extLst>
                    <a:ext uri="{9D8B030D-6E8A-4147-A177-3AD203B41FA5}">
                      <a16:colId xmlns:a16="http://schemas.microsoft.com/office/drawing/2014/main" val="2118737440"/>
                    </a:ext>
                  </a:extLst>
                </a:gridCol>
                <a:gridCol w="2014439">
                  <a:extLst>
                    <a:ext uri="{9D8B030D-6E8A-4147-A177-3AD203B41FA5}">
                      <a16:colId xmlns:a16="http://schemas.microsoft.com/office/drawing/2014/main" val="3168346489"/>
                    </a:ext>
                  </a:extLst>
                </a:gridCol>
              </a:tblGrid>
              <a:tr h="233474">
                <a:tc>
                  <a:txBody>
                    <a:bodyPr/>
                    <a:lstStyle/>
                    <a:p>
                      <a:pPr marL="6350" marR="74930" indent="-6350">
                        <a:lnSpc>
                          <a:spcPct val="107000"/>
                        </a:lnSpc>
                        <a:spcAft>
                          <a:spcPts val="0"/>
                        </a:spcAft>
                      </a:pPr>
                      <a:r>
                        <a:rPr lang="en-GB" sz="1200">
                          <a:effectLst/>
                        </a:rPr>
                        <a:t>Age Group </a:t>
                      </a:r>
                      <a:endParaRPr lang="en-GB" sz="12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tc>
                  <a:txBody>
                    <a:bodyPr/>
                    <a:lstStyle/>
                    <a:p>
                      <a:pPr marL="6350" marR="10160" indent="-6350" algn="ctr">
                        <a:lnSpc>
                          <a:spcPct val="107000"/>
                        </a:lnSpc>
                        <a:spcAft>
                          <a:spcPts val="0"/>
                        </a:spcAft>
                      </a:pPr>
                      <a:r>
                        <a:rPr lang="en-GB" sz="1200">
                          <a:effectLst/>
                        </a:rPr>
                        <a:t>Being Me In My World </a:t>
                      </a:r>
                      <a:endParaRPr lang="en-GB" sz="12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tc>
                  <a:txBody>
                    <a:bodyPr/>
                    <a:lstStyle/>
                    <a:p>
                      <a:pPr marL="6350" marR="12065" indent="-6350" algn="ctr">
                        <a:lnSpc>
                          <a:spcPct val="107000"/>
                        </a:lnSpc>
                        <a:spcAft>
                          <a:spcPts val="0"/>
                        </a:spcAft>
                      </a:pPr>
                      <a:r>
                        <a:rPr lang="en-GB" sz="1200">
                          <a:effectLst/>
                        </a:rPr>
                        <a:t>Celebrating Difference </a:t>
                      </a:r>
                      <a:endParaRPr lang="en-GB" sz="12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tc>
                  <a:txBody>
                    <a:bodyPr/>
                    <a:lstStyle/>
                    <a:p>
                      <a:pPr marL="6350" marR="14605" indent="-6350" algn="ctr">
                        <a:lnSpc>
                          <a:spcPct val="107000"/>
                        </a:lnSpc>
                        <a:spcAft>
                          <a:spcPts val="0"/>
                        </a:spcAft>
                      </a:pPr>
                      <a:r>
                        <a:rPr lang="en-GB" sz="1200">
                          <a:effectLst/>
                        </a:rPr>
                        <a:t>Dreams and Goals </a:t>
                      </a:r>
                      <a:endParaRPr lang="en-GB" sz="12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tc>
                  <a:txBody>
                    <a:bodyPr/>
                    <a:lstStyle/>
                    <a:p>
                      <a:pPr marL="6350" marR="11430" indent="-6350" algn="ctr">
                        <a:lnSpc>
                          <a:spcPct val="107000"/>
                        </a:lnSpc>
                        <a:spcAft>
                          <a:spcPts val="0"/>
                        </a:spcAft>
                      </a:pPr>
                      <a:r>
                        <a:rPr lang="en-GB" sz="1200">
                          <a:effectLst/>
                        </a:rPr>
                        <a:t>Healthy Me </a:t>
                      </a:r>
                      <a:endParaRPr lang="en-GB" sz="12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tc>
                  <a:txBody>
                    <a:bodyPr/>
                    <a:lstStyle/>
                    <a:p>
                      <a:pPr marL="6350" marR="11430" indent="-6350" algn="ctr">
                        <a:lnSpc>
                          <a:spcPct val="107000"/>
                        </a:lnSpc>
                        <a:spcAft>
                          <a:spcPts val="0"/>
                        </a:spcAft>
                      </a:pPr>
                      <a:r>
                        <a:rPr lang="en-GB" sz="1200">
                          <a:effectLst/>
                        </a:rPr>
                        <a:t>Relationships </a:t>
                      </a:r>
                      <a:endParaRPr lang="en-GB" sz="12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tc>
                  <a:txBody>
                    <a:bodyPr/>
                    <a:lstStyle/>
                    <a:p>
                      <a:pPr marL="6350" marR="7620" indent="-6350" algn="ctr">
                        <a:lnSpc>
                          <a:spcPct val="107000"/>
                        </a:lnSpc>
                        <a:spcAft>
                          <a:spcPts val="0"/>
                        </a:spcAft>
                      </a:pPr>
                      <a:r>
                        <a:rPr lang="en-GB" sz="1200" dirty="0">
                          <a:effectLst/>
                        </a:rPr>
                        <a:t>Changing Me </a:t>
                      </a:r>
                      <a:endParaRPr lang="en-GB" sz="12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tc>
                <a:extLst>
                  <a:ext uri="{0D108BD9-81ED-4DB2-BD59-A6C34878D82A}">
                    <a16:rowId xmlns:a16="http://schemas.microsoft.com/office/drawing/2014/main" val="1365701495"/>
                  </a:ext>
                </a:extLst>
              </a:tr>
              <a:tr h="1035821">
                <a:tc>
                  <a:txBody>
                    <a:bodyPr/>
                    <a:lstStyle/>
                    <a:p>
                      <a:pPr marL="135890" marR="74930" indent="-56515">
                        <a:lnSpc>
                          <a:spcPct val="107000"/>
                        </a:lnSpc>
                        <a:spcAft>
                          <a:spcPts val="0"/>
                        </a:spcAft>
                      </a:pPr>
                      <a:r>
                        <a:rPr lang="en-GB" sz="135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Ages </a:t>
                      </a:r>
                      <a:r>
                        <a:rPr lang="en-GB" sz="135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7-8</a:t>
                      </a:r>
                    </a:p>
                    <a:p>
                      <a:pPr marL="135890" marR="74930" indent="-56515">
                        <a:lnSpc>
                          <a:spcPct val="107000"/>
                        </a:lnSpc>
                        <a:spcAft>
                          <a:spcPts val="0"/>
                        </a:spcAft>
                      </a:pPr>
                      <a:endParaRPr lang="en-GB" sz="135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135890" marR="74930" indent="-56515">
                        <a:lnSpc>
                          <a:spcPct val="107000"/>
                        </a:lnSpc>
                        <a:spcAft>
                          <a:spcPts val="0"/>
                        </a:spcAft>
                      </a:pPr>
                      <a:r>
                        <a:rPr lang="en-GB" sz="1350" b="1" dirty="0" smtClean="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Year 3 </a:t>
                      </a:r>
                    </a:p>
                    <a:p>
                      <a:pPr marL="135890" marR="74930" indent="-56515">
                        <a:lnSpc>
                          <a:spcPct val="107000"/>
                        </a:lnSpc>
                        <a:spcAft>
                          <a:spcPts val="0"/>
                        </a:spcAft>
                      </a:pPr>
                      <a:endParaRPr lang="en-GB" sz="1350" b="1" dirty="0" smtClean="0">
                        <a:solidFill>
                          <a:schemeClr val="tx1"/>
                        </a:solidFill>
                        <a:effectLst/>
                        <a:latin typeface="Calibri" panose="020F0502020204030204" pitchFamily="34" charset="0"/>
                        <a:ea typeface="Arial" panose="020B0604020202020204" pitchFamily="34" charset="0"/>
                        <a:cs typeface="Times New Roman" panose="02020603050405020304" pitchFamily="18" charset="0"/>
                      </a:endParaRPr>
                    </a:p>
                  </a:txBody>
                  <a:tcPr marL="64135" marR="48895" marT="0" marB="0" anchor="ctr">
                    <a:solidFill>
                      <a:srgbClr val="8479C5"/>
                    </a:solidFill>
                  </a:tcPr>
                </a:tc>
                <a:tc>
                  <a:txBody>
                    <a:bodyPr/>
                    <a:lstStyle/>
                    <a:p>
                      <a:pPr marL="3175"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Setting personal goals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Self-identity and worth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3175" marR="106045" indent="-6350">
                        <a:lnSpc>
                          <a:spcPct val="99000"/>
                        </a:lnSpc>
                        <a:spcAft>
                          <a:spcPts val="25"/>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Positivity in challenges Rules, rights and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responsibilities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Rewards and consequences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3175" marR="184785"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Responsible choices Seeing things from others’ perspectives </a:t>
                      </a:r>
                      <a:b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b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r>
                      <a:b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b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r>
                      <a:b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b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r>
                      <a:b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b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4135" marR="48895" marT="0" marB="0">
                    <a:solidFill>
                      <a:srgbClr val="8479C5"/>
                    </a:solidFill>
                  </a:tcPr>
                </a:tc>
                <a:tc>
                  <a:txBody>
                    <a:bodyPr/>
                    <a:lstStyle/>
                    <a:p>
                      <a:pPr marL="1270" marR="6350" indent="-6350">
                        <a:lnSpc>
                          <a:spcPct val="101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Families and their differences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0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Family conflict and how to manage it (child-centred) Witnessing bullying and how to solve it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1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Recognising how words can be hurtful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99000"/>
                        </a:lnSpc>
                        <a:spcAft>
                          <a:spcPts val="25"/>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Giving and receiving compliments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4135" marR="48895" marT="0" marB="0">
                    <a:solidFill>
                      <a:srgbClr val="8479C5"/>
                    </a:solidFill>
                  </a:tcPr>
                </a:tc>
                <a:tc>
                  <a:txBody>
                    <a:bodyPr/>
                    <a:lstStyle/>
                    <a:p>
                      <a:pPr marL="6350" marR="74930" indent="-6350">
                        <a:lnSpc>
                          <a:spcPct val="101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Difficult challenges and achieving success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6350" marR="74930" indent="-6350">
                        <a:lnSpc>
                          <a:spcPct val="107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Dreams and ambitions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6350" marR="74930" indent="-6350">
                        <a:lnSpc>
                          <a:spcPct val="107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New challenges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6350" marR="74930" indent="-6350">
                        <a:lnSpc>
                          <a:spcPct val="100000"/>
                        </a:lnSpc>
                        <a:spcAft>
                          <a:spcPts val="1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Motivation and enthusiasm Recognising and trying to overcome obstacles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6350" marR="74930" indent="-6350">
                        <a:lnSpc>
                          <a:spcPct val="107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Evaluating learning processes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6350" marR="74930" indent="-6350">
                        <a:lnSpc>
                          <a:spcPct val="107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Managing feelings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6350" marR="74930" indent="-6350">
                        <a:lnSpc>
                          <a:spcPct val="107000"/>
                        </a:lnSpc>
                        <a:spcAft>
                          <a:spcPts val="0"/>
                        </a:spcAft>
                      </a:pPr>
                      <a:r>
                        <a:rPr lang="en-GB" sz="900" b="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Simple budgeting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4135" marR="48895" marT="0" marB="0">
                    <a:solidFill>
                      <a:srgbClr val="8479C5"/>
                    </a:solidFill>
                  </a:tcPr>
                </a:tc>
                <a:tc>
                  <a:txBody>
                    <a:bodyPr/>
                    <a:lstStyle/>
                    <a:p>
                      <a:pPr marL="1270"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Exercise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Fitness challenges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Food labelling and healthy swaps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47625" indent="-6350">
                        <a:lnSpc>
                          <a:spcPct val="100000"/>
                        </a:lnSpc>
                        <a:spcAft>
                          <a:spcPts val="1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Attitudes towards drugs Keeping safe and why it’s important online and off line scenarios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Respect for myself and others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Healthy and safe choices</a:t>
                      </a:r>
                      <a:r>
                        <a:rPr lang="en-GB" sz="900" b="0" dirty="0">
                          <a:solidFill>
                            <a:srgbClr val="7F7F7F"/>
                          </a:solidFill>
                          <a:effectLst/>
                          <a:latin typeface="Calibri" panose="020F0502020204030204" pitchFamily="34" charset="0"/>
                          <a:ea typeface="Calibri" panose="020F0502020204030204" pitchFamily="34" charset="0"/>
                          <a:cs typeface="Times New Roman" panose="02020603050405020304" pitchFamily="18" charset="0"/>
                        </a:rPr>
                        <a:t>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64135" marR="48895" marT="0" marB="0">
                    <a:solidFill>
                      <a:srgbClr val="8479C5"/>
                    </a:solidFill>
                  </a:tcPr>
                </a:tc>
                <a:tc>
                  <a:txBody>
                    <a:bodyPr/>
                    <a:lstStyle/>
                    <a:p>
                      <a:pPr marL="1270" marR="74930" indent="-6350">
                        <a:lnSpc>
                          <a:spcPct val="107000"/>
                        </a:lnSpc>
                        <a:spcAft>
                          <a:spcPts val="0"/>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Family roles and responsibilities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Friendship and negotiation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99000"/>
                        </a:lnSpc>
                        <a:spcAft>
                          <a:spcPts val="25"/>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Keeping safe online and who to go to for help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7000"/>
                        </a:lnSpc>
                        <a:spcAft>
                          <a:spcPts val="0"/>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Being a global citizen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99000"/>
                        </a:lnSpc>
                        <a:spcAft>
                          <a:spcPts val="25"/>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Being aware of how my choices affect others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1270" marR="74930" indent="-6350">
                        <a:lnSpc>
                          <a:spcPct val="101000"/>
                        </a:lnSpc>
                        <a:spcAft>
                          <a:spcPts val="0"/>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Awareness of how other children have different lives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1270" marR="4445" indent="-6350">
                        <a:lnSpc>
                          <a:spcPct val="107000"/>
                        </a:lnSpc>
                        <a:spcAft>
                          <a:spcPts val="0"/>
                        </a:spcAft>
                      </a:pPr>
                      <a:r>
                        <a:rPr lang="en-GB" sz="900" b="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Expressing appreciation for family and friends </a:t>
                      </a:r>
                      <a:endParaRPr lang="en-GB" sz="900" b="1">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4135" marR="48895" marT="0" marB="0">
                    <a:solidFill>
                      <a:srgbClr val="8479C5"/>
                    </a:solidFill>
                  </a:tcPr>
                </a:tc>
                <a:tc>
                  <a:txBody>
                    <a:bodyPr/>
                    <a:lstStyle/>
                    <a:p>
                      <a:pPr marL="3175" marR="74930" indent="-6350">
                        <a:lnSpc>
                          <a:spcPct val="107000"/>
                        </a:lnSpc>
                        <a:spcAft>
                          <a:spcPts val="0"/>
                        </a:spcAft>
                      </a:pPr>
                      <a:r>
                        <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How babies grow (not conception – just how a baby grows and develops)</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Understanding a baby’s needs </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Family stereotypes </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Challenging my ideas </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p>
                      <a:pPr marL="3175" marR="74930" indent="-6350">
                        <a:lnSpc>
                          <a:spcPct val="107000"/>
                        </a:lnSpc>
                        <a:spcAft>
                          <a:spcPts val="0"/>
                        </a:spcAft>
                      </a:pPr>
                      <a:r>
                        <a:rPr lang="en-GB" sz="9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Preparing for transition to Year 4</a:t>
                      </a:r>
                      <a:endParaRPr lang="en-GB" sz="900" b="1" dirty="0">
                        <a:solidFill>
                          <a:schemeClr val="tx1"/>
                        </a:solidFill>
                        <a:effectLst/>
                        <a:latin typeface="Arial" panose="020B0604020202020204" pitchFamily="34" charset="0"/>
                        <a:ea typeface="Arial" panose="020B0604020202020204" pitchFamily="34" charset="0"/>
                        <a:cs typeface="Times New Roman" panose="02020603050405020304" pitchFamily="18" charset="0"/>
                      </a:endParaRPr>
                    </a:p>
                  </a:txBody>
                  <a:tcPr marL="64135" marR="48895" marT="0" marB="0">
                    <a:solidFill>
                      <a:srgbClr val="8479C5"/>
                    </a:solidFill>
                  </a:tcPr>
                </a:tc>
                <a:extLst>
                  <a:ext uri="{0D108BD9-81ED-4DB2-BD59-A6C34878D82A}">
                    <a16:rowId xmlns:a16="http://schemas.microsoft.com/office/drawing/2014/main" val="3568618277"/>
                  </a:ext>
                </a:extLst>
              </a:tr>
              <a:tr h="1035821">
                <a:tc>
                  <a:txBody>
                    <a:bodyPr/>
                    <a:lstStyle/>
                    <a:p>
                      <a:pPr marL="133985" marR="74930" indent="-55880">
                        <a:lnSpc>
                          <a:spcPct val="107000"/>
                        </a:lnSpc>
                        <a:spcAft>
                          <a:spcPts val="0"/>
                        </a:spcAft>
                      </a:pPr>
                      <a:r>
                        <a:rPr lang="en-GB" sz="1100" dirty="0">
                          <a:solidFill>
                            <a:schemeClr val="tx1"/>
                          </a:solidFill>
                          <a:effectLst/>
                        </a:rPr>
                        <a:t>Ages </a:t>
                      </a:r>
                      <a:r>
                        <a:rPr lang="en-GB" sz="1100" dirty="0" smtClean="0">
                          <a:solidFill>
                            <a:schemeClr val="tx1"/>
                          </a:solidFill>
                          <a:effectLst/>
                        </a:rPr>
                        <a:t>8-9</a:t>
                      </a:r>
                    </a:p>
                    <a:p>
                      <a:pPr marL="133985" marR="74930" indent="-55880">
                        <a:lnSpc>
                          <a:spcPct val="107000"/>
                        </a:lnSpc>
                        <a:spcAft>
                          <a:spcPts val="0"/>
                        </a:spcAft>
                      </a:pPr>
                      <a:endParaRPr lang="en-GB" sz="1100" dirty="0" smtClean="0">
                        <a:solidFill>
                          <a:schemeClr val="tx1"/>
                        </a:solidFill>
                        <a:effectLst/>
                      </a:endParaRPr>
                    </a:p>
                    <a:p>
                      <a:pPr marL="133985" marR="74930" indent="-55880">
                        <a:lnSpc>
                          <a:spcPct val="107000"/>
                        </a:lnSpc>
                        <a:spcAft>
                          <a:spcPts val="0"/>
                        </a:spcAft>
                      </a:pPr>
                      <a:r>
                        <a:rPr lang="en-GB" sz="1100" dirty="0" smtClean="0">
                          <a:solidFill>
                            <a:schemeClr val="tx1"/>
                          </a:solidFill>
                          <a:effectLst/>
                        </a:rPr>
                        <a:t>Year</a:t>
                      </a:r>
                      <a:r>
                        <a:rPr lang="en-GB" sz="1100" baseline="0" dirty="0" smtClean="0">
                          <a:solidFill>
                            <a:schemeClr val="tx1"/>
                          </a:solidFill>
                          <a:effectLst/>
                        </a:rPr>
                        <a:t> 4</a:t>
                      </a:r>
                      <a:endParaRPr lang="en-GB" sz="1100" dirty="0" smtClean="0">
                        <a:solidFill>
                          <a:schemeClr val="tx1"/>
                        </a:solidFill>
                        <a:effectLst/>
                      </a:endParaRPr>
                    </a:p>
                  </a:txBody>
                  <a:tcPr marL="53476" marR="42780" marT="0" marB="0" anchor="ctr">
                    <a:solidFill>
                      <a:schemeClr val="accent5">
                        <a:lumMod val="20000"/>
                        <a:lumOff val="80000"/>
                      </a:schemeClr>
                    </a:solidFill>
                  </a:tcPr>
                </a:tc>
                <a:tc>
                  <a:txBody>
                    <a:bodyPr/>
                    <a:lstStyle/>
                    <a:p>
                      <a:pPr marL="3175" marR="74930" indent="-6350">
                        <a:lnSpc>
                          <a:spcPct val="107000"/>
                        </a:lnSpc>
                        <a:spcAft>
                          <a:spcPts val="0"/>
                        </a:spcAft>
                      </a:pPr>
                      <a:r>
                        <a:rPr lang="en-GB" sz="900" dirty="0">
                          <a:effectLst/>
                        </a:rPr>
                        <a:t>Being part of a class team </a:t>
                      </a:r>
                    </a:p>
                    <a:p>
                      <a:pPr marL="3175" marR="120015" indent="-6350">
                        <a:lnSpc>
                          <a:spcPct val="101000"/>
                        </a:lnSpc>
                        <a:spcAft>
                          <a:spcPts val="5"/>
                        </a:spcAft>
                      </a:pPr>
                      <a:r>
                        <a:rPr lang="en-GB" sz="900" dirty="0">
                          <a:effectLst/>
                        </a:rPr>
                        <a:t>Being a school citizen Rights, responsibilities and democracy (school council) Rewards and consequences Group decision-making </a:t>
                      </a:r>
                    </a:p>
                    <a:p>
                      <a:pPr marL="3175" marR="74930" indent="-6350">
                        <a:lnSpc>
                          <a:spcPct val="107000"/>
                        </a:lnSpc>
                        <a:spcAft>
                          <a:spcPts val="0"/>
                        </a:spcAft>
                      </a:pPr>
                      <a:r>
                        <a:rPr lang="en-GB" sz="900" dirty="0">
                          <a:effectLst/>
                        </a:rPr>
                        <a:t>Having a voice </a:t>
                      </a:r>
                    </a:p>
                    <a:p>
                      <a:pPr marL="3175" marR="74930" indent="-6350">
                        <a:lnSpc>
                          <a:spcPct val="107000"/>
                        </a:lnSpc>
                        <a:spcAft>
                          <a:spcPts val="0"/>
                        </a:spcAft>
                      </a:pPr>
                      <a:r>
                        <a:rPr lang="en-GB" sz="900" dirty="0">
                          <a:effectLst/>
                        </a:rPr>
                        <a:t>What motivates behaviour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accent5">
                        <a:lumMod val="20000"/>
                        <a:lumOff val="80000"/>
                      </a:schemeClr>
                    </a:solidFill>
                  </a:tcPr>
                </a:tc>
                <a:tc>
                  <a:txBody>
                    <a:bodyPr/>
                    <a:lstStyle/>
                    <a:p>
                      <a:pPr marL="1270" marR="74930" indent="-6350">
                        <a:lnSpc>
                          <a:spcPct val="107000"/>
                        </a:lnSpc>
                        <a:spcAft>
                          <a:spcPts val="0"/>
                        </a:spcAft>
                      </a:pPr>
                      <a:r>
                        <a:rPr lang="en-GB" sz="900">
                          <a:effectLst/>
                        </a:rPr>
                        <a:t>Challenging assumptions </a:t>
                      </a:r>
                    </a:p>
                    <a:p>
                      <a:pPr marL="1270" marR="74930" indent="-6350">
                        <a:lnSpc>
                          <a:spcPct val="107000"/>
                        </a:lnSpc>
                        <a:spcAft>
                          <a:spcPts val="0"/>
                        </a:spcAft>
                      </a:pPr>
                      <a:r>
                        <a:rPr lang="en-GB" sz="900">
                          <a:effectLst/>
                        </a:rPr>
                        <a:t>Judging by appearance </a:t>
                      </a:r>
                    </a:p>
                    <a:p>
                      <a:pPr marL="1270" marR="74930" indent="-6350">
                        <a:lnSpc>
                          <a:spcPct val="107000"/>
                        </a:lnSpc>
                        <a:spcAft>
                          <a:spcPts val="0"/>
                        </a:spcAft>
                      </a:pPr>
                      <a:r>
                        <a:rPr lang="en-GB" sz="900">
                          <a:effectLst/>
                        </a:rPr>
                        <a:t>Accepting self and others </a:t>
                      </a:r>
                    </a:p>
                    <a:p>
                      <a:pPr marL="1270" marR="74930" indent="-6350">
                        <a:lnSpc>
                          <a:spcPct val="107000"/>
                        </a:lnSpc>
                        <a:spcAft>
                          <a:spcPts val="0"/>
                        </a:spcAft>
                      </a:pPr>
                      <a:r>
                        <a:rPr lang="en-GB" sz="900">
                          <a:effectLst/>
                        </a:rPr>
                        <a:t>Understanding influences </a:t>
                      </a:r>
                    </a:p>
                    <a:p>
                      <a:pPr marL="1270" marR="74930" indent="-6350">
                        <a:lnSpc>
                          <a:spcPct val="101000"/>
                        </a:lnSpc>
                        <a:spcAft>
                          <a:spcPts val="0"/>
                        </a:spcAft>
                      </a:pPr>
                      <a:r>
                        <a:rPr lang="en-GB" sz="900">
                          <a:effectLst/>
                        </a:rPr>
                        <a:t>Understanding bullying Problem-solving </a:t>
                      </a:r>
                    </a:p>
                    <a:p>
                      <a:pPr marL="1270" marR="74930" indent="-6350">
                        <a:lnSpc>
                          <a:spcPct val="101000"/>
                        </a:lnSpc>
                        <a:spcAft>
                          <a:spcPts val="0"/>
                        </a:spcAft>
                      </a:pPr>
                      <a:r>
                        <a:rPr lang="en-GB" sz="900">
                          <a:effectLst/>
                        </a:rPr>
                        <a:t>Identifying how special and unique everyone is </a:t>
                      </a:r>
                    </a:p>
                    <a:p>
                      <a:pPr marL="1270" marR="74930" indent="-6350">
                        <a:lnSpc>
                          <a:spcPct val="107000"/>
                        </a:lnSpc>
                        <a:spcAft>
                          <a:spcPts val="0"/>
                        </a:spcAft>
                      </a:pPr>
                      <a:r>
                        <a:rPr lang="en-GB" sz="900">
                          <a:effectLst/>
                        </a:rPr>
                        <a:t>First impressions </a:t>
                      </a:r>
                    </a:p>
                    <a:p>
                      <a:pPr marL="1270" marR="74930" indent="-6350">
                        <a:lnSpc>
                          <a:spcPct val="107000"/>
                        </a:lnSpc>
                        <a:spcAft>
                          <a:spcPts val="0"/>
                        </a:spcAft>
                      </a:pPr>
                      <a:r>
                        <a:rPr lang="en-GB" sz="900">
                          <a:effectLst/>
                        </a:rPr>
                        <a:t>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accent5">
                        <a:lumMod val="20000"/>
                        <a:lumOff val="80000"/>
                      </a:schemeClr>
                    </a:solidFill>
                  </a:tcPr>
                </a:tc>
                <a:tc>
                  <a:txBody>
                    <a:bodyPr/>
                    <a:lstStyle/>
                    <a:p>
                      <a:pPr marL="6350" marR="74930" indent="-6350">
                        <a:lnSpc>
                          <a:spcPct val="107000"/>
                        </a:lnSpc>
                        <a:spcAft>
                          <a:spcPts val="0"/>
                        </a:spcAft>
                      </a:pPr>
                      <a:r>
                        <a:rPr lang="en-GB" sz="900" dirty="0">
                          <a:effectLst/>
                        </a:rPr>
                        <a:t>Hopes and dreams </a:t>
                      </a:r>
                    </a:p>
                    <a:p>
                      <a:pPr marL="6350" marR="74930" indent="-6350">
                        <a:lnSpc>
                          <a:spcPct val="107000"/>
                        </a:lnSpc>
                        <a:spcAft>
                          <a:spcPts val="0"/>
                        </a:spcAft>
                      </a:pPr>
                      <a:r>
                        <a:rPr lang="en-GB" sz="900" dirty="0">
                          <a:effectLst/>
                        </a:rPr>
                        <a:t>Overcoming disappointment </a:t>
                      </a:r>
                    </a:p>
                    <a:p>
                      <a:pPr marL="6350" marR="74930" indent="-6350">
                        <a:lnSpc>
                          <a:spcPct val="107000"/>
                        </a:lnSpc>
                        <a:spcAft>
                          <a:spcPts val="0"/>
                        </a:spcAft>
                      </a:pPr>
                      <a:r>
                        <a:rPr lang="en-GB" sz="900" dirty="0">
                          <a:effectLst/>
                        </a:rPr>
                        <a:t>Creating new, realistic dreams </a:t>
                      </a:r>
                    </a:p>
                    <a:p>
                      <a:pPr marL="6350" marR="74930" indent="-6350">
                        <a:lnSpc>
                          <a:spcPct val="107000"/>
                        </a:lnSpc>
                        <a:spcAft>
                          <a:spcPts val="0"/>
                        </a:spcAft>
                      </a:pPr>
                      <a:r>
                        <a:rPr lang="en-GB" sz="900" dirty="0">
                          <a:effectLst/>
                        </a:rPr>
                        <a:t>Achieving goals </a:t>
                      </a:r>
                    </a:p>
                    <a:p>
                      <a:pPr marL="6350" marR="74930" indent="-6350">
                        <a:lnSpc>
                          <a:spcPct val="107000"/>
                        </a:lnSpc>
                        <a:spcAft>
                          <a:spcPts val="0"/>
                        </a:spcAft>
                      </a:pPr>
                      <a:r>
                        <a:rPr lang="en-GB" sz="900" dirty="0">
                          <a:effectLst/>
                        </a:rPr>
                        <a:t>Working in a group </a:t>
                      </a:r>
                    </a:p>
                    <a:p>
                      <a:pPr marL="6350" marR="74930" indent="-6350">
                        <a:lnSpc>
                          <a:spcPct val="107000"/>
                        </a:lnSpc>
                        <a:spcAft>
                          <a:spcPts val="0"/>
                        </a:spcAft>
                      </a:pPr>
                      <a:r>
                        <a:rPr lang="en-GB" sz="900" dirty="0">
                          <a:effectLst/>
                        </a:rPr>
                        <a:t>Celebrating contributions </a:t>
                      </a:r>
                    </a:p>
                    <a:p>
                      <a:pPr marL="6350" marR="74930" indent="-6350">
                        <a:lnSpc>
                          <a:spcPct val="107000"/>
                        </a:lnSpc>
                        <a:spcAft>
                          <a:spcPts val="0"/>
                        </a:spcAft>
                      </a:pPr>
                      <a:r>
                        <a:rPr lang="en-GB" sz="900" dirty="0">
                          <a:effectLst/>
                        </a:rPr>
                        <a:t>Resilience </a:t>
                      </a:r>
                    </a:p>
                    <a:p>
                      <a:pPr marL="6350" marR="74930" indent="-6350">
                        <a:lnSpc>
                          <a:spcPct val="107000"/>
                        </a:lnSpc>
                        <a:spcAft>
                          <a:spcPts val="0"/>
                        </a:spcAft>
                      </a:pPr>
                      <a:r>
                        <a:rPr lang="en-GB" sz="900" dirty="0">
                          <a:effectLst/>
                        </a:rPr>
                        <a:t>Positive attitudes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accent5">
                        <a:lumMod val="20000"/>
                        <a:lumOff val="80000"/>
                      </a:schemeClr>
                    </a:solidFill>
                  </a:tcPr>
                </a:tc>
                <a:tc>
                  <a:txBody>
                    <a:bodyPr/>
                    <a:lstStyle/>
                    <a:p>
                      <a:pPr marL="1270" marR="74930" indent="-6350">
                        <a:lnSpc>
                          <a:spcPct val="107000"/>
                        </a:lnSpc>
                        <a:spcAft>
                          <a:spcPts val="0"/>
                        </a:spcAft>
                      </a:pPr>
                      <a:r>
                        <a:rPr lang="en-GB" sz="900" dirty="0">
                          <a:effectLst/>
                        </a:rPr>
                        <a:t>Healthier friendships </a:t>
                      </a:r>
                    </a:p>
                    <a:p>
                      <a:pPr marL="1270" marR="74930" indent="-6350">
                        <a:lnSpc>
                          <a:spcPct val="107000"/>
                        </a:lnSpc>
                        <a:spcAft>
                          <a:spcPts val="0"/>
                        </a:spcAft>
                      </a:pPr>
                      <a:r>
                        <a:rPr lang="en-GB" sz="900" dirty="0">
                          <a:effectLst/>
                        </a:rPr>
                        <a:t>Group dynamics </a:t>
                      </a:r>
                    </a:p>
                    <a:p>
                      <a:pPr marL="1270" marR="74930" indent="-6350">
                        <a:lnSpc>
                          <a:spcPct val="107000"/>
                        </a:lnSpc>
                        <a:spcAft>
                          <a:spcPts val="0"/>
                        </a:spcAft>
                      </a:pPr>
                      <a:r>
                        <a:rPr lang="en-GB" sz="900" dirty="0">
                          <a:effectLst/>
                        </a:rPr>
                        <a:t>Smoking </a:t>
                      </a:r>
                    </a:p>
                    <a:p>
                      <a:pPr marL="1270" marR="74930" indent="-6350">
                        <a:lnSpc>
                          <a:spcPct val="107000"/>
                        </a:lnSpc>
                        <a:spcAft>
                          <a:spcPts val="0"/>
                        </a:spcAft>
                      </a:pPr>
                      <a:r>
                        <a:rPr lang="en-GB" sz="900" dirty="0">
                          <a:effectLst/>
                        </a:rPr>
                        <a:t>Alcohol </a:t>
                      </a:r>
                    </a:p>
                    <a:p>
                      <a:pPr marL="1270" marR="74930" indent="-6350">
                        <a:lnSpc>
                          <a:spcPct val="107000"/>
                        </a:lnSpc>
                        <a:spcAft>
                          <a:spcPts val="0"/>
                        </a:spcAft>
                      </a:pPr>
                      <a:r>
                        <a:rPr lang="en-GB" sz="900" dirty="0">
                          <a:effectLst/>
                        </a:rPr>
                        <a:t>Assertiveness </a:t>
                      </a:r>
                    </a:p>
                    <a:p>
                      <a:pPr marL="1270" marR="74930" indent="-6350">
                        <a:lnSpc>
                          <a:spcPct val="107000"/>
                        </a:lnSpc>
                        <a:spcAft>
                          <a:spcPts val="0"/>
                        </a:spcAft>
                      </a:pPr>
                      <a:r>
                        <a:rPr lang="en-GB" sz="900" dirty="0">
                          <a:effectLst/>
                        </a:rPr>
                        <a:t>Peer pressure </a:t>
                      </a:r>
                    </a:p>
                    <a:p>
                      <a:pPr marL="1270" marR="74930" indent="-6350">
                        <a:lnSpc>
                          <a:spcPct val="107000"/>
                        </a:lnSpc>
                        <a:spcAft>
                          <a:spcPts val="0"/>
                        </a:spcAft>
                      </a:pPr>
                      <a:r>
                        <a:rPr lang="en-GB" sz="900" dirty="0">
                          <a:effectLst/>
                        </a:rPr>
                        <a:t>Celebrating inner strength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accent5">
                        <a:lumMod val="20000"/>
                        <a:lumOff val="80000"/>
                      </a:schemeClr>
                    </a:solidFill>
                  </a:tcPr>
                </a:tc>
                <a:tc>
                  <a:txBody>
                    <a:bodyPr/>
                    <a:lstStyle/>
                    <a:p>
                      <a:pPr marL="1270" marR="74930" indent="-6350">
                        <a:lnSpc>
                          <a:spcPct val="107000"/>
                        </a:lnSpc>
                        <a:spcAft>
                          <a:spcPts val="0"/>
                        </a:spcAft>
                      </a:pPr>
                      <a:r>
                        <a:rPr lang="en-GB" sz="900" dirty="0">
                          <a:effectLst/>
                        </a:rPr>
                        <a:t>Jealousy </a:t>
                      </a:r>
                    </a:p>
                    <a:p>
                      <a:pPr marL="1270" marR="74930" indent="-6350">
                        <a:lnSpc>
                          <a:spcPct val="107000"/>
                        </a:lnSpc>
                        <a:spcAft>
                          <a:spcPts val="0"/>
                        </a:spcAft>
                      </a:pPr>
                      <a:r>
                        <a:rPr lang="en-GB" sz="900" dirty="0">
                          <a:effectLst/>
                        </a:rPr>
                        <a:t>Love and loss </a:t>
                      </a:r>
                    </a:p>
                    <a:p>
                      <a:pPr marL="1270" marR="74930" indent="-6350">
                        <a:lnSpc>
                          <a:spcPct val="107000"/>
                        </a:lnSpc>
                        <a:spcAft>
                          <a:spcPts val="0"/>
                        </a:spcAft>
                      </a:pPr>
                      <a:r>
                        <a:rPr lang="en-GB" sz="900" dirty="0">
                          <a:effectLst/>
                        </a:rPr>
                        <a:t>Memories of loved ones </a:t>
                      </a:r>
                    </a:p>
                    <a:p>
                      <a:pPr marL="1270" marR="74930" indent="-6350">
                        <a:lnSpc>
                          <a:spcPct val="107000"/>
                        </a:lnSpc>
                        <a:spcAft>
                          <a:spcPts val="0"/>
                        </a:spcAft>
                      </a:pPr>
                      <a:r>
                        <a:rPr lang="en-GB" sz="900" dirty="0">
                          <a:effectLst/>
                        </a:rPr>
                        <a:t>Getting on and Falling Out </a:t>
                      </a:r>
                    </a:p>
                    <a:p>
                      <a:pPr marL="1270" marR="74930" indent="-6350">
                        <a:lnSpc>
                          <a:spcPct val="107000"/>
                        </a:lnSpc>
                        <a:spcAft>
                          <a:spcPts val="0"/>
                        </a:spcAft>
                      </a:pPr>
                      <a:r>
                        <a:rPr lang="en-GB" sz="900" dirty="0" smtClean="0">
                          <a:effectLst/>
                        </a:rPr>
                        <a:t>Relationships</a:t>
                      </a:r>
                      <a:r>
                        <a:rPr lang="en-GB" sz="900" baseline="0" dirty="0" smtClean="0">
                          <a:effectLst/>
                        </a:rPr>
                        <a:t> with others. </a:t>
                      </a:r>
                      <a:r>
                        <a:rPr lang="en-GB" sz="900" dirty="0" smtClean="0">
                          <a:effectLst/>
                        </a:rPr>
                        <a:t> </a:t>
                      </a:r>
                      <a:endParaRPr lang="en-GB" sz="900" dirty="0">
                        <a:effectLst/>
                      </a:endParaRPr>
                    </a:p>
                    <a:p>
                      <a:pPr marL="1270" marR="74930" indent="-6350">
                        <a:lnSpc>
                          <a:spcPct val="107000"/>
                        </a:lnSpc>
                        <a:spcAft>
                          <a:spcPts val="0"/>
                        </a:spcAft>
                      </a:pPr>
                      <a:r>
                        <a:rPr lang="en-GB" sz="900" dirty="0">
                          <a:effectLst/>
                        </a:rPr>
                        <a:t>Showing appreciation to people and animals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accent5">
                        <a:lumMod val="20000"/>
                        <a:lumOff val="80000"/>
                      </a:schemeClr>
                    </a:solidFill>
                  </a:tcPr>
                </a:tc>
                <a:tc>
                  <a:txBody>
                    <a:bodyPr/>
                    <a:lstStyle/>
                    <a:p>
                      <a:pPr marL="3175" marR="74930" indent="-6350">
                        <a:lnSpc>
                          <a:spcPct val="107000"/>
                        </a:lnSpc>
                        <a:spcAft>
                          <a:spcPts val="0"/>
                        </a:spcAft>
                      </a:pPr>
                      <a:r>
                        <a:rPr lang="en-GB" sz="900" dirty="0">
                          <a:effectLst/>
                        </a:rPr>
                        <a:t>Being unique </a:t>
                      </a:r>
                    </a:p>
                    <a:p>
                      <a:pPr marL="3175" marR="74930" indent="-6350">
                        <a:lnSpc>
                          <a:spcPct val="107000"/>
                        </a:lnSpc>
                        <a:spcAft>
                          <a:spcPts val="0"/>
                        </a:spcAft>
                      </a:pPr>
                      <a:r>
                        <a:rPr lang="en-GB" sz="900" dirty="0">
                          <a:effectLst/>
                        </a:rPr>
                        <a:t>Confidence in change </a:t>
                      </a:r>
                    </a:p>
                    <a:p>
                      <a:pPr marL="3175" marR="74930" indent="-6350">
                        <a:lnSpc>
                          <a:spcPct val="107000"/>
                        </a:lnSpc>
                        <a:spcAft>
                          <a:spcPts val="0"/>
                        </a:spcAft>
                      </a:pPr>
                      <a:r>
                        <a:rPr lang="en-GB" sz="900" dirty="0">
                          <a:effectLst/>
                        </a:rPr>
                        <a:t>Accepting change </a:t>
                      </a:r>
                    </a:p>
                    <a:p>
                      <a:pPr marL="3175" marR="74930" indent="-6350">
                        <a:lnSpc>
                          <a:spcPct val="107000"/>
                        </a:lnSpc>
                        <a:spcAft>
                          <a:spcPts val="0"/>
                        </a:spcAft>
                      </a:pPr>
                      <a:r>
                        <a:rPr lang="en-GB" sz="900" dirty="0">
                          <a:effectLst/>
                        </a:rPr>
                        <a:t>Preparing for transition to Year 5</a:t>
                      </a:r>
                    </a:p>
                    <a:p>
                      <a:pPr marL="3175" marR="74930" indent="-6350">
                        <a:lnSpc>
                          <a:spcPct val="107000"/>
                        </a:lnSpc>
                        <a:spcAft>
                          <a:spcPts val="0"/>
                        </a:spcAft>
                      </a:pPr>
                      <a:r>
                        <a:rPr lang="en-GB" sz="900" dirty="0">
                          <a:effectLst/>
                        </a:rPr>
                        <a:t>Environmental change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accent5">
                        <a:lumMod val="20000"/>
                        <a:lumOff val="80000"/>
                      </a:schemeClr>
                    </a:solidFill>
                  </a:tcPr>
                </a:tc>
                <a:extLst>
                  <a:ext uri="{0D108BD9-81ED-4DB2-BD59-A6C34878D82A}">
                    <a16:rowId xmlns:a16="http://schemas.microsoft.com/office/drawing/2014/main" val="698266666"/>
                  </a:ext>
                </a:extLst>
              </a:tr>
              <a:tr h="1117531">
                <a:tc>
                  <a:txBody>
                    <a:bodyPr/>
                    <a:lstStyle/>
                    <a:p>
                      <a:pPr marL="91440" marR="74930" indent="-13335">
                        <a:lnSpc>
                          <a:spcPct val="107000"/>
                        </a:lnSpc>
                        <a:spcAft>
                          <a:spcPts val="0"/>
                        </a:spcAft>
                      </a:pPr>
                      <a:r>
                        <a:rPr lang="en-GB" sz="1100" dirty="0">
                          <a:solidFill>
                            <a:schemeClr val="tx1"/>
                          </a:solidFill>
                          <a:effectLst/>
                        </a:rPr>
                        <a:t>Ages </a:t>
                      </a:r>
                      <a:r>
                        <a:rPr lang="en-GB" sz="1100" dirty="0" smtClean="0">
                          <a:solidFill>
                            <a:schemeClr val="tx1"/>
                          </a:solidFill>
                          <a:effectLst/>
                        </a:rPr>
                        <a:t>9-10</a:t>
                      </a:r>
                    </a:p>
                    <a:p>
                      <a:pPr marL="91440" marR="74930" indent="-13335">
                        <a:lnSpc>
                          <a:spcPct val="107000"/>
                        </a:lnSpc>
                        <a:spcAft>
                          <a:spcPts val="0"/>
                        </a:spcAft>
                      </a:pPr>
                      <a:endParaRPr lang="en-GB" sz="1100" dirty="0" smtClean="0">
                        <a:solidFill>
                          <a:schemeClr val="tx1"/>
                        </a:solidFill>
                        <a:effectLst/>
                      </a:endParaRPr>
                    </a:p>
                    <a:p>
                      <a:pPr marL="91440" marR="74930" indent="-13335">
                        <a:lnSpc>
                          <a:spcPct val="107000"/>
                        </a:lnSpc>
                        <a:spcAft>
                          <a:spcPts val="0"/>
                        </a:spcAft>
                      </a:pPr>
                      <a:r>
                        <a:rPr lang="en-GB" sz="1100" dirty="0" smtClean="0">
                          <a:solidFill>
                            <a:schemeClr val="tx1"/>
                          </a:solidFill>
                          <a:effectLst/>
                        </a:rPr>
                        <a:t>Year</a:t>
                      </a:r>
                      <a:r>
                        <a:rPr lang="en-GB" sz="1100" baseline="0" dirty="0" smtClean="0">
                          <a:solidFill>
                            <a:schemeClr val="tx1"/>
                          </a:solidFill>
                          <a:effectLst/>
                        </a:rPr>
                        <a:t> 5</a:t>
                      </a:r>
                      <a:endParaRPr lang="en-GB" sz="1100" dirty="0" smtClean="0">
                        <a:solidFill>
                          <a:schemeClr val="tx1"/>
                        </a:solidFill>
                        <a:effectLst/>
                      </a:endParaRPr>
                    </a:p>
                  </a:txBody>
                  <a:tcPr marL="53476" marR="42780" marT="0" marB="0" anchor="ctr">
                    <a:solidFill>
                      <a:schemeClr val="bg2">
                        <a:lumMod val="90000"/>
                      </a:schemeClr>
                    </a:solidFill>
                  </a:tcPr>
                </a:tc>
                <a:tc>
                  <a:txBody>
                    <a:bodyPr/>
                    <a:lstStyle/>
                    <a:p>
                      <a:pPr marL="3175" marR="74930" indent="-6350">
                        <a:lnSpc>
                          <a:spcPct val="107000"/>
                        </a:lnSpc>
                        <a:spcAft>
                          <a:spcPts val="0"/>
                        </a:spcAft>
                      </a:pPr>
                      <a:r>
                        <a:rPr lang="en-GB" sz="900">
                          <a:effectLst/>
                        </a:rPr>
                        <a:t>Planning the forthcoming year </a:t>
                      </a:r>
                    </a:p>
                    <a:p>
                      <a:pPr marL="3175" marR="74930" indent="-6350">
                        <a:lnSpc>
                          <a:spcPct val="107000"/>
                        </a:lnSpc>
                        <a:spcAft>
                          <a:spcPts val="0"/>
                        </a:spcAft>
                      </a:pPr>
                      <a:r>
                        <a:rPr lang="en-GB" sz="900">
                          <a:effectLst/>
                        </a:rPr>
                        <a:t>Being a citizen </a:t>
                      </a:r>
                    </a:p>
                    <a:p>
                      <a:pPr marL="3175" marR="74930" indent="-6350">
                        <a:lnSpc>
                          <a:spcPct val="107000"/>
                        </a:lnSpc>
                        <a:spcAft>
                          <a:spcPts val="0"/>
                        </a:spcAft>
                      </a:pPr>
                      <a:r>
                        <a:rPr lang="en-GB" sz="900">
                          <a:effectLst/>
                        </a:rPr>
                        <a:t>Rights and responsibilities  </a:t>
                      </a:r>
                    </a:p>
                    <a:p>
                      <a:pPr marL="3175" marR="74930" indent="-6350">
                        <a:lnSpc>
                          <a:spcPct val="107000"/>
                        </a:lnSpc>
                        <a:spcAft>
                          <a:spcPts val="0"/>
                        </a:spcAft>
                      </a:pPr>
                      <a:r>
                        <a:rPr lang="en-GB" sz="900">
                          <a:effectLst/>
                        </a:rPr>
                        <a:t>Rewards and consequences </a:t>
                      </a:r>
                    </a:p>
                    <a:p>
                      <a:pPr marL="3175" marR="74930" indent="-6350">
                        <a:lnSpc>
                          <a:spcPct val="107000"/>
                        </a:lnSpc>
                        <a:spcAft>
                          <a:spcPts val="0"/>
                        </a:spcAft>
                      </a:pPr>
                      <a:r>
                        <a:rPr lang="en-GB" sz="900">
                          <a:effectLst/>
                        </a:rPr>
                        <a:t>How behaviour affects groups Democracy, having a voice, participating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bg2">
                        <a:lumMod val="90000"/>
                      </a:schemeClr>
                    </a:solidFill>
                  </a:tcPr>
                </a:tc>
                <a:tc>
                  <a:txBody>
                    <a:bodyPr/>
                    <a:lstStyle/>
                    <a:p>
                      <a:pPr marL="1270" marR="74930" indent="-6350">
                        <a:lnSpc>
                          <a:spcPct val="101000"/>
                        </a:lnSpc>
                        <a:spcAft>
                          <a:spcPts val="0"/>
                        </a:spcAft>
                      </a:pPr>
                      <a:r>
                        <a:rPr lang="en-GB" sz="900" dirty="0">
                          <a:effectLst/>
                        </a:rPr>
                        <a:t>Cultural differences and how they can cause conflict </a:t>
                      </a:r>
                    </a:p>
                    <a:p>
                      <a:pPr marL="1270" marR="74930" indent="-6350">
                        <a:lnSpc>
                          <a:spcPct val="107000"/>
                        </a:lnSpc>
                        <a:spcAft>
                          <a:spcPts val="0"/>
                        </a:spcAft>
                      </a:pPr>
                      <a:r>
                        <a:rPr lang="en-GB" sz="900" dirty="0">
                          <a:effectLst/>
                        </a:rPr>
                        <a:t>Racism </a:t>
                      </a:r>
                    </a:p>
                    <a:p>
                      <a:pPr marL="1270" marR="74930" indent="-6350">
                        <a:lnSpc>
                          <a:spcPct val="107000"/>
                        </a:lnSpc>
                        <a:spcAft>
                          <a:spcPts val="0"/>
                        </a:spcAft>
                      </a:pPr>
                      <a:r>
                        <a:rPr lang="en-GB" sz="900" dirty="0">
                          <a:effectLst/>
                        </a:rPr>
                        <a:t>Rumours and name-calling </a:t>
                      </a:r>
                    </a:p>
                    <a:p>
                      <a:pPr marL="1270" marR="147955" indent="-6350">
                        <a:lnSpc>
                          <a:spcPct val="100000"/>
                        </a:lnSpc>
                        <a:spcAft>
                          <a:spcPts val="10"/>
                        </a:spcAft>
                      </a:pPr>
                      <a:r>
                        <a:rPr lang="en-GB" sz="900" dirty="0">
                          <a:effectLst/>
                        </a:rPr>
                        <a:t>Types of bullying Material wealth and happiness </a:t>
                      </a:r>
                    </a:p>
                    <a:p>
                      <a:pPr marL="1270" marR="74930" indent="-6350">
                        <a:lnSpc>
                          <a:spcPct val="107000"/>
                        </a:lnSpc>
                        <a:spcAft>
                          <a:spcPts val="0"/>
                        </a:spcAft>
                      </a:pPr>
                      <a:r>
                        <a:rPr lang="en-GB" sz="900" dirty="0">
                          <a:effectLst/>
                        </a:rPr>
                        <a:t>Enjoying and respecting other cultures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bg2">
                        <a:lumMod val="90000"/>
                      </a:schemeClr>
                    </a:solidFill>
                  </a:tcPr>
                </a:tc>
                <a:tc>
                  <a:txBody>
                    <a:bodyPr/>
                    <a:lstStyle/>
                    <a:p>
                      <a:pPr marL="6350" marR="74930" indent="-6350">
                        <a:lnSpc>
                          <a:spcPct val="107000"/>
                        </a:lnSpc>
                        <a:spcAft>
                          <a:spcPts val="0"/>
                        </a:spcAft>
                      </a:pPr>
                      <a:r>
                        <a:rPr lang="en-GB" sz="900" dirty="0">
                          <a:effectLst/>
                        </a:rPr>
                        <a:t>Future dreams </a:t>
                      </a:r>
                    </a:p>
                    <a:p>
                      <a:pPr marL="6350" marR="74930" indent="-6350">
                        <a:lnSpc>
                          <a:spcPct val="107000"/>
                        </a:lnSpc>
                        <a:spcAft>
                          <a:spcPts val="0"/>
                        </a:spcAft>
                      </a:pPr>
                      <a:r>
                        <a:rPr lang="en-GB" sz="900" dirty="0">
                          <a:effectLst/>
                        </a:rPr>
                        <a:t>The importance of money </a:t>
                      </a:r>
                    </a:p>
                    <a:p>
                      <a:pPr marL="6350" marR="74930" indent="-6350">
                        <a:lnSpc>
                          <a:spcPct val="107000"/>
                        </a:lnSpc>
                        <a:spcAft>
                          <a:spcPts val="0"/>
                        </a:spcAft>
                      </a:pPr>
                      <a:r>
                        <a:rPr lang="en-GB" sz="900" dirty="0">
                          <a:effectLst/>
                        </a:rPr>
                        <a:t>Jobs and careers </a:t>
                      </a:r>
                    </a:p>
                    <a:p>
                      <a:pPr marL="6350" marR="74930" indent="-6350">
                        <a:lnSpc>
                          <a:spcPct val="107000"/>
                        </a:lnSpc>
                        <a:spcAft>
                          <a:spcPts val="0"/>
                        </a:spcAft>
                      </a:pPr>
                      <a:r>
                        <a:rPr lang="en-GB" sz="900" dirty="0">
                          <a:effectLst/>
                        </a:rPr>
                        <a:t>Dream job and how to get there </a:t>
                      </a:r>
                    </a:p>
                    <a:p>
                      <a:pPr marL="6350" marR="74930" indent="-6350">
                        <a:lnSpc>
                          <a:spcPct val="107000"/>
                        </a:lnSpc>
                        <a:spcAft>
                          <a:spcPts val="0"/>
                        </a:spcAft>
                      </a:pPr>
                      <a:r>
                        <a:rPr lang="en-GB" sz="900" dirty="0">
                          <a:effectLst/>
                        </a:rPr>
                        <a:t>Goals in different cultures </a:t>
                      </a:r>
                    </a:p>
                    <a:p>
                      <a:pPr marL="6350" marR="74930" indent="-6350">
                        <a:lnSpc>
                          <a:spcPct val="107000"/>
                        </a:lnSpc>
                        <a:spcAft>
                          <a:spcPts val="0"/>
                        </a:spcAft>
                      </a:pPr>
                      <a:r>
                        <a:rPr lang="en-GB" sz="900" dirty="0">
                          <a:effectLst/>
                        </a:rPr>
                        <a:t>Supporting others (charity) </a:t>
                      </a:r>
                    </a:p>
                    <a:p>
                      <a:pPr marL="6350" marR="74930" indent="-6350">
                        <a:lnSpc>
                          <a:spcPct val="107000"/>
                        </a:lnSpc>
                        <a:spcAft>
                          <a:spcPts val="0"/>
                        </a:spcAft>
                      </a:pPr>
                      <a:r>
                        <a:rPr lang="en-GB" sz="900" dirty="0">
                          <a:effectLst/>
                        </a:rPr>
                        <a:t>Motivation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bg2">
                        <a:lumMod val="90000"/>
                      </a:schemeClr>
                    </a:solidFill>
                  </a:tcPr>
                </a:tc>
                <a:tc>
                  <a:txBody>
                    <a:bodyPr/>
                    <a:lstStyle/>
                    <a:p>
                      <a:pPr marL="1270" marR="74930" indent="-6350">
                        <a:lnSpc>
                          <a:spcPct val="107000"/>
                        </a:lnSpc>
                        <a:spcAft>
                          <a:spcPts val="0"/>
                        </a:spcAft>
                      </a:pPr>
                      <a:r>
                        <a:rPr lang="en-GB" sz="900" dirty="0">
                          <a:effectLst/>
                        </a:rPr>
                        <a:t>Smoking, including vaping </a:t>
                      </a:r>
                    </a:p>
                    <a:p>
                      <a:pPr marL="1270" marR="74930" indent="-6350">
                        <a:lnSpc>
                          <a:spcPct val="107000"/>
                        </a:lnSpc>
                        <a:spcAft>
                          <a:spcPts val="0"/>
                        </a:spcAft>
                      </a:pPr>
                      <a:r>
                        <a:rPr lang="en-GB" sz="900" dirty="0">
                          <a:effectLst/>
                        </a:rPr>
                        <a:t>Alcohol </a:t>
                      </a:r>
                    </a:p>
                    <a:p>
                      <a:pPr marL="1270" marR="74930" indent="-6350">
                        <a:lnSpc>
                          <a:spcPct val="107000"/>
                        </a:lnSpc>
                        <a:spcAft>
                          <a:spcPts val="0"/>
                        </a:spcAft>
                      </a:pPr>
                      <a:r>
                        <a:rPr lang="en-GB" sz="900" dirty="0">
                          <a:effectLst/>
                        </a:rPr>
                        <a:t>Alcohol and anti-social behaviour </a:t>
                      </a:r>
                    </a:p>
                    <a:p>
                      <a:pPr marL="1270" marR="74930" indent="-6350">
                        <a:lnSpc>
                          <a:spcPct val="107000"/>
                        </a:lnSpc>
                        <a:spcAft>
                          <a:spcPts val="0"/>
                        </a:spcAft>
                      </a:pPr>
                      <a:r>
                        <a:rPr lang="en-GB" sz="900" dirty="0">
                          <a:effectLst/>
                        </a:rPr>
                        <a:t>Emergency aid </a:t>
                      </a:r>
                    </a:p>
                    <a:p>
                      <a:pPr marL="1270" marR="74930" indent="-6350">
                        <a:lnSpc>
                          <a:spcPct val="107000"/>
                        </a:lnSpc>
                        <a:spcAft>
                          <a:spcPts val="0"/>
                        </a:spcAft>
                      </a:pPr>
                      <a:r>
                        <a:rPr lang="en-GB" sz="900" dirty="0">
                          <a:effectLst/>
                        </a:rPr>
                        <a:t>Body image </a:t>
                      </a:r>
                    </a:p>
                    <a:p>
                      <a:pPr marL="1270" marR="74930" indent="-6350">
                        <a:lnSpc>
                          <a:spcPct val="107000"/>
                        </a:lnSpc>
                        <a:spcAft>
                          <a:spcPts val="0"/>
                        </a:spcAft>
                      </a:pPr>
                      <a:r>
                        <a:rPr lang="en-GB" sz="900" dirty="0">
                          <a:effectLst/>
                        </a:rPr>
                        <a:t>Relationships with food </a:t>
                      </a:r>
                    </a:p>
                    <a:p>
                      <a:pPr marL="1270" marR="74930" indent="-6350">
                        <a:lnSpc>
                          <a:spcPct val="107000"/>
                        </a:lnSpc>
                        <a:spcAft>
                          <a:spcPts val="0"/>
                        </a:spcAft>
                      </a:pPr>
                      <a:r>
                        <a:rPr lang="en-GB" sz="900" dirty="0">
                          <a:effectLst/>
                        </a:rPr>
                        <a:t>Healthy choices </a:t>
                      </a:r>
                    </a:p>
                    <a:p>
                      <a:pPr marL="1270" marR="74930" indent="-6350">
                        <a:lnSpc>
                          <a:spcPct val="107000"/>
                        </a:lnSpc>
                        <a:spcAft>
                          <a:spcPts val="0"/>
                        </a:spcAft>
                      </a:pPr>
                      <a:r>
                        <a:rPr lang="en-GB" sz="900" dirty="0">
                          <a:effectLst/>
                        </a:rPr>
                        <a:t>Motivation and behaviour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bg2">
                        <a:lumMod val="90000"/>
                      </a:schemeClr>
                    </a:solidFill>
                  </a:tcPr>
                </a:tc>
                <a:tc>
                  <a:txBody>
                    <a:bodyPr/>
                    <a:lstStyle/>
                    <a:p>
                      <a:pPr marL="1270" marR="74930" indent="-6350">
                        <a:lnSpc>
                          <a:spcPct val="107000"/>
                        </a:lnSpc>
                        <a:spcAft>
                          <a:spcPts val="0"/>
                        </a:spcAft>
                      </a:pPr>
                      <a:r>
                        <a:rPr lang="en-GB" sz="900" dirty="0">
                          <a:effectLst/>
                        </a:rPr>
                        <a:t>Self-recognition and self-worth </a:t>
                      </a:r>
                    </a:p>
                    <a:p>
                      <a:pPr marL="1270" marR="74930" indent="-6350">
                        <a:lnSpc>
                          <a:spcPct val="107000"/>
                        </a:lnSpc>
                        <a:spcAft>
                          <a:spcPts val="0"/>
                        </a:spcAft>
                      </a:pPr>
                      <a:r>
                        <a:rPr lang="en-GB" sz="900" dirty="0">
                          <a:effectLst/>
                        </a:rPr>
                        <a:t>Building self-esteem </a:t>
                      </a:r>
                    </a:p>
                    <a:p>
                      <a:pPr marL="1270" marR="74930" indent="-6350">
                        <a:lnSpc>
                          <a:spcPct val="107000"/>
                        </a:lnSpc>
                        <a:spcAft>
                          <a:spcPts val="0"/>
                        </a:spcAft>
                      </a:pPr>
                      <a:r>
                        <a:rPr lang="en-GB" sz="900" dirty="0">
                          <a:effectLst/>
                        </a:rPr>
                        <a:t>Safer online communities </a:t>
                      </a:r>
                    </a:p>
                    <a:p>
                      <a:pPr marL="1270" marR="74930" indent="-6350">
                        <a:lnSpc>
                          <a:spcPct val="107000"/>
                        </a:lnSpc>
                        <a:spcAft>
                          <a:spcPts val="0"/>
                        </a:spcAft>
                      </a:pPr>
                      <a:r>
                        <a:rPr lang="en-GB" sz="900" dirty="0">
                          <a:effectLst/>
                        </a:rPr>
                        <a:t>Rights and responsibilities online </a:t>
                      </a:r>
                    </a:p>
                    <a:p>
                      <a:pPr marL="1270" marR="74930" indent="-6350">
                        <a:lnSpc>
                          <a:spcPct val="107000"/>
                        </a:lnSpc>
                        <a:spcAft>
                          <a:spcPts val="0"/>
                        </a:spcAft>
                      </a:pPr>
                      <a:r>
                        <a:rPr lang="en-GB" sz="900" dirty="0">
                          <a:effectLst/>
                        </a:rPr>
                        <a:t>Online gaming and gambling </a:t>
                      </a:r>
                    </a:p>
                    <a:p>
                      <a:pPr marL="1270" marR="74930" indent="-6350">
                        <a:lnSpc>
                          <a:spcPct val="107000"/>
                        </a:lnSpc>
                        <a:spcAft>
                          <a:spcPts val="0"/>
                        </a:spcAft>
                      </a:pPr>
                      <a:r>
                        <a:rPr lang="en-GB" sz="900" dirty="0">
                          <a:effectLst/>
                        </a:rPr>
                        <a:t>Reducing screen time </a:t>
                      </a:r>
                    </a:p>
                    <a:p>
                      <a:pPr marL="1270" marR="74930" indent="-6350">
                        <a:lnSpc>
                          <a:spcPct val="107000"/>
                        </a:lnSpc>
                        <a:spcAft>
                          <a:spcPts val="0"/>
                        </a:spcAft>
                      </a:pPr>
                      <a:r>
                        <a:rPr lang="en-GB" sz="900" dirty="0">
                          <a:effectLst/>
                        </a:rPr>
                        <a:t>Dangers of online grooming </a:t>
                      </a:r>
                    </a:p>
                    <a:p>
                      <a:pPr marL="1270" marR="74930" indent="-6350">
                        <a:lnSpc>
                          <a:spcPct val="107000"/>
                        </a:lnSpc>
                        <a:spcAft>
                          <a:spcPts val="0"/>
                        </a:spcAft>
                      </a:pPr>
                      <a:r>
                        <a:rPr lang="en-GB" sz="900" dirty="0">
                          <a:effectLst/>
                        </a:rPr>
                        <a:t>SMARRT internet safety rules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bg2">
                        <a:lumMod val="90000"/>
                      </a:schemeClr>
                    </a:solidFill>
                  </a:tcPr>
                </a:tc>
                <a:tc>
                  <a:txBody>
                    <a:bodyPr/>
                    <a:lstStyle/>
                    <a:p>
                      <a:pPr marL="3175" marR="74930" indent="-6350">
                        <a:lnSpc>
                          <a:spcPct val="107000"/>
                        </a:lnSpc>
                        <a:spcAft>
                          <a:spcPts val="0"/>
                        </a:spcAft>
                      </a:pPr>
                      <a:r>
                        <a:rPr lang="en-GB" sz="900" dirty="0">
                          <a:effectLst/>
                        </a:rPr>
                        <a:t>Self- and body image </a:t>
                      </a:r>
                    </a:p>
                    <a:p>
                      <a:pPr marL="3175" marR="74930" indent="-6350">
                        <a:lnSpc>
                          <a:spcPct val="99000"/>
                        </a:lnSpc>
                        <a:spcAft>
                          <a:spcPts val="25"/>
                        </a:spcAft>
                      </a:pPr>
                      <a:r>
                        <a:rPr lang="en-GB" sz="900" dirty="0">
                          <a:effectLst/>
                        </a:rPr>
                        <a:t>Influence of online and media on body image </a:t>
                      </a:r>
                    </a:p>
                    <a:p>
                      <a:pPr marL="3175" marR="74930" indent="-6350">
                        <a:lnSpc>
                          <a:spcPct val="107000"/>
                        </a:lnSpc>
                        <a:spcAft>
                          <a:spcPts val="0"/>
                        </a:spcAft>
                      </a:pPr>
                      <a:r>
                        <a:rPr lang="en-GB" sz="900" dirty="0">
                          <a:effectLst/>
                        </a:rPr>
                        <a:t>Puberty for girls not including co</a:t>
                      </a:r>
                      <a:r>
                        <a:rPr lang="en-GB" sz="900" dirty="0">
                          <a:solidFill>
                            <a:schemeClr val="tx1"/>
                          </a:solidFill>
                          <a:effectLst/>
                        </a:rPr>
                        <a:t>nception</a:t>
                      </a:r>
                    </a:p>
                    <a:p>
                      <a:pPr marL="3175" marR="74930" indent="-6350">
                        <a:lnSpc>
                          <a:spcPct val="107000"/>
                        </a:lnSpc>
                        <a:spcAft>
                          <a:spcPts val="0"/>
                        </a:spcAft>
                      </a:pPr>
                      <a:r>
                        <a:rPr lang="en-GB" sz="900" dirty="0">
                          <a:solidFill>
                            <a:schemeClr val="tx1"/>
                          </a:solidFill>
                          <a:effectLst/>
                        </a:rPr>
                        <a:t>Puberty for boys </a:t>
                      </a:r>
                      <a:r>
                        <a:rPr lang="en-GB" sz="900" dirty="0">
                          <a:solidFill>
                            <a:schemeClr val="tx1"/>
                          </a:solidFill>
                          <a:effectLst/>
                          <a:highlight>
                            <a:srgbClr val="FFFF00"/>
                          </a:highlight>
                        </a:rPr>
                        <a:t>(if required by cohort)</a:t>
                      </a:r>
                      <a:r>
                        <a:rPr lang="en-GB" sz="900" dirty="0">
                          <a:solidFill>
                            <a:schemeClr val="tx1"/>
                          </a:solidFill>
                          <a:effectLst/>
                        </a:rPr>
                        <a:t> </a:t>
                      </a:r>
                      <a:r>
                        <a:rPr lang="en-GB" sz="900" dirty="0">
                          <a:effectLst/>
                        </a:rPr>
                        <a:t>Not including conception.</a:t>
                      </a:r>
                    </a:p>
                    <a:p>
                      <a:pPr marL="3175" marR="74930" indent="-6350">
                        <a:lnSpc>
                          <a:spcPct val="107000"/>
                        </a:lnSpc>
                        <a:spcAft>
                          <a:spcPts val="0"/>
                        </a:spcAft>
                      </a:pPr>
                      <a:r>
                        <a:rPr lang="en-GB" sz="900" dirty="0">
                          <a:effectLst/>
                        </a:rPr>
                        <a:t>Growing responsibility  </a:t>
                      </a:r>
                    </a:p>
                    <a:p>
                      <a:pPr marL="3175" marR="74930" indent="-6350">
                        <a:lnSpc>
                          <a:spcPct val="107000"/>
                        </a:lnSpc>
                        <a:spcAft>
                          <a:spcPts val="0"/>
                        </a:spcAft>
                      </a:pPr>
                      <a:r>
                        <a:rPr lang="en-GB" sz="900" dirty="0">
                          <a:effectLst/>
                        </a:rPr>
                        <a:t>Coping with change </a:t>
                      </a:r>
                    </a:p>
                    <a:p>
                      <a:pPr marL="3175" marR="74930" indent="-6350">
                        <a:lnSpc>
                          <a:spcPct val="107000"/>
                        </a:lnSpc>
                        <a:spcAft>
                          <a:spcPts val="0"/>
                        </a:spcAft>
                      </a:pPr>
                      <a:r>
                        <a:rPr lang="en-GB" sz="900" dirty="0">
                          <a:effectLst/>
                        </a:rPr>
                        <a:t>Preparing for transition to Year 6</a:t>
                      </a:r>
                    </a:p>
                    <a:p>
                      <a:pPr marL="3175" marR="74930" indent="-6350">
                        <a:lnSpc>
                          <a:spcPct val="107000"/>
                        </a:lnSpc>
                        <a:spcAft>
                          <a:spcPts val="0"/>
                        </a:spcAft>
                      </a:pPr>
                      <a:r>
                        <a:rPr lang="en-GB" sz="900" dirty="0">
                          <a:effectLst/>
                        </a:rPr>
                        <a:t>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chemeClr val="bg2">
                        <a:lumMod val="90000"/>
                      </a:schemeClr>
                    </a:solidFill>
                  </a:tcPr>
                </a:tc>
                <a:extLst>
                  <a:ext uri="{0D108BD9-81ED-4DB2-BD59-A6C34878D82A}">
                    <a16:rowId xmlns:a16="http://schemas.microsoft.com/office/drawing/2014/main" val="3122280775"/>
                  </a:ext>
                </a:extLst>
              </a:tr>
              <a:tr h="1137424">
                <a:tc>
                  <a:txBody>
                    <a:bodyPr/>
                    <a:lstStyle/>
                    <a:p>
                      <a:pPr marL="48895" marR="74930" indent="29845">
                        <a:lnSpc>
                          <a:spcPct val="107000"/>
                        </a:lnSpc>
                        <a:spcAft>
                          <a:spcPts val="0"/>
                        </a:spcAft>
                      </a:pPr>
                      <a:r>
                        <a:rPr lang="en-GB" sz="1100" dirty="0">
                          <a:solidFill>
                            <a:schemeClr val="tx1"/>
                          </a:solidFill>
                          <a:effectLst/>
                        </a:rPr>
                        <a:t>Ages </a:t>
                      </a:r>
                      <a:r>
                        <a:rPr lang="en-GB" sz="1100" dirty="0" smtClean="0">
                          <a:solidFill>
                            <a:schemeClr val="tx1"/>
                          </a:solidFill>
                          <a:effectLst/>
                        </a:rPr>
                        <a:t>10-11</a:t>
                      </a:r>
                    </a:p>
                    <a:p>
                      <a:pPr marL="48895" marR="74930" indent="29845">
                        <a:lnSpc>
                          <a:spcPct val="107000"/>
                        </a:lnSpc>
                        <a:spcAft>
                          <a:spcPts val="0"/>
                        </a:spcAft>
                      </a:pPr>
                      <a:endParaRPr lang="en-GB" sz="1100" dirty="0" smtClean="0">
                        <a:solidFill>
                          <a:schemeClr val="tx1"/>
                        </a:solidFill>
                        <a:effectLst/>
                      </a:endParaRPr>
                    </a:p>
                    <a:p>
                      <a:pPr marL="48895" marR="74930" indent="29845">
                        <a:lnSpc>
                          <a:spcPct val="107000"/>
                        </a:lnSpc>
                        <a:spcAft>
                          <a:spcPts val="0"/>
                        </a:spcAft>
                      </a:pPr>
                      <a:r>
                        <a:rPr lang="en-GB" sz="1100" dirty="0" smtClean="0">
                          <a:solidFill>
                            <a:schemeClr val="tx1"/>
                          </a:solidFill>
                          <a:effectLst/>
                        </a:rPr>
                        <a:t>Year</a:t>
                      </a:r>
                      <a:r>
                        <a:rPr lang="en-GB" sz="1100" baseline="0" dirty="0" smtClean="0">
                          <a:solidFill>
                            <a:schemeClr val="tx1"/>
                          </a:solidFill>
                          <a:effectLst/>
                        </a:rPr>
                        <a:t> 6</a:t>
                      </a:r>
                      <a:endParaRPr lang="en-GB" sz="1100" dirty="0" smtClean="0">
                        <a:solidFill>
                          <a:schemeClr val="tx1"/>
                        </a:solidFill>
                        <a:effectLst/>
                      </a:endParaRPr>
                    </a:p>
                  </a:txBody>
                  <a:tcPr marL="53476" marR="42780" marT="0" marB="0" anchor="ctr">
                    <a:solidFill>
                      <a:srgbClr val="FF5050"/>
                    </a:solidFill>
                  </a:tcPr>
                </a:tc>
                <a:tc>
                  <a:txBody>
                    <a:bodyPr/>
                    <a:lstStyle/>
                    <a:p>
                      <a:pPr marL="3175" marR="74930" indent="-6350">
                        <a:lnSpc>
                          <a:spcPct val="107000"/>
                        </a:lnSpc>
                        <a:spcAft>
                          <a:spcPts val="0"/>
                        </a:spcAft>
                      </a:pPr>
                      <a:r>
                        <a:rPr lang="en-GB" sz="900" dirty="0">
                          <a:effectLst/>
                        </a:rPr>
                        <a:t>Identifying goals for the year </a:t>
                      </a:r>
                    </a:p>
                    <a:p>
                      <a:pPr marL="3175" marR="74930" indent="-6350">
                        <a:lnSpc>
                          <a:spcPct val="107000"/>
                        </a:lnSpc>
                        <a:spcAft>
                          <a:spcPts val="0"/>
                        </a:spcAft>
                      </a:pPr>
                      <a:r>
                        <a:rPr lang="en-GB" sz="900" dirty="0">
                          <a:effectLst/>
                        </a:rPr>
                        <a:t>Global citizenship </a:t>
                      </a:r>
                    </a:p>
                    <a:p>
                      <a:pPr marL="3175" marR="74930" indent="-6350">
                        <a:lnSpc>
                          <a:spcPct val="107000"/>
                        </a:lnSpc>
                        <a:spcAft>
                          <a:spcPts val="0"/>
                        </a:spcAft>
                      </a:pPr>
                      <a:r>
                        <a:rPr lang="en-GB" sz="900" dirty="0">
                          <a:effectLst/>
                        </a:rPr>
                        <a:t>Children’s universal rights </a:t>
                      </a:r>
                    </a:p>
                    <a:p>
                      <a:pPr marL="3175" marR="133350" indent="-6350">
                        <a:lnSpc>
                          <a:spcPct val="100000"/>
                        </a:lnSpc>
                        <a:spcAft>
                          <a:spcPts val="10"/>
                        </a:spcAft>
                      </a:pPr>
                      <a:r>
                        <a:rPr lang="en-GB" sz="900" dirty="0">
                          <a:effectLst/>
                        </a:rPr>
                        <a:t>Feeling welcome and valued Choices, consequences and rewards Group dynamics </a:t>
                      </a:r>
                    </a:p>
                    <a:p>
                      <a:pPr marL="3175" marR="74930" indent="-6350">
                        <a:lnSpc>
                          <a:spcPct val="107000"/>
                        </a:lnSpc>
                        <a:spcAft>
                          <a:spcPts val="0"/>
                        </a:spcAft>
                      </a:pPr>
                      <a:r>
                        <a:rPr lang="en-GB" sz="900" dirty="0">
                          <a:effectLst/>
                        </a:rPr>
                        <a:t>Democracy, having a voice </a:t>
                      </a:r>
                    </a:p>
                    <a:p>
                      <a:pPr marL="3175" marR="74930" indent="-6350">
                        <a:lnSpc>
                          <a:spcPct val="107000"/>
                        </a:lnSpc>
                        <a:spcAft>
                          <a:spcPts val="0"/>
                        </a:spcAft>
                      </a:pPr>
                      <a:r>
                        <a:rPr lang="en-GB" sz="900" dirty="0">
                          <a:effectLst/>
                        </a:rPr>
                        <a:t>Anti-social behaviour </a:t>
                      </a:r>
                    </a:p>
                    <a:p>
                      <a:pPr marL="3175" marR="74930" indent="-6350">
                        <a:lnSpc>
                          <a:spcPct val="107000"/>
                        </a:lnSpc>
                        <a:spcAft>
                          <a:spcPts val="0"/>
                        </a:spcAft>
                      </a:pPr>
                      <a:r>
                        <a:rPr lang="en-GB" sz="900" dirty="0">
                          <a:effectLst/>
                        </a:rPr>
                        <a:t>Role-modelling </a:t>
                      </a:r>
                    </a:p>
                    <a:p>
                      <a:pPr marL="3175" marR="74930" indent="-6350">
                        <a:lnSpc>
                          <a:spcPct val="107000"/>
                        </a:lnSpc>
                        <a:spcAft>
                          <a:spcPts val="0"/>
                        </a:spcAft>
                      </a:pPr>
                      <a:r>
                        <a:rPr lang="en-GB" sz="900" dirty="0">
                          <a:effectLst/>
                        </a:rPr>
                        <a:t> </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rgbClr val="FF5050"/>
                    </a:solidFill>
                  </a:tcPr>
                </a:tc>
                <a:tc>
                  <a:txBody>
                    <a:bodyPr/>
                    <a:lstStyle/>
                    <a:p>
                      <a:pPr marL="1270" marR="74930" indent="-6350">
                        <a:lnSpc>
                          <a:spcPct val="107000"/>
                        </a:lnSpc>
                        <a:spcAft>
                          <a:spcPts val="0"/>
                        </a:spcAft>
                      </a:pPr>
                      <a:r>
                        <a:rPr lang="en-GB" sz="900">
                          <a:effectLst/>
                        </a:rPr>
                        <a:t>Perceptions of normality </a:t>
                      </a:r>
                    </a:p>
                    <a:p>
                      <a:pPr marL="1270" marR="74930" indent="-6350">
                        <a:lnSpc>
                          <a:spcPct val="107000"/>
                        </a:lnSpc>
                        <a:spcAft>
                          <a:spcPts val="0"/>
                        </a:spcAft>
                      </a:pPr>
                      <a:r>
                        <a:rPr lang="en-GB" sz="900">
                          <a:effectLst/>
                        </a:rPr>
                        <a:t>Understanding disability </a:t>
                      </a:r>
                    </a:p>
                    <a:p>
                      <a:pPr marL="1270" marR="74930" indent="-6350">
                        <a:lnSpc>
                          <a:spcPct val="107000"/>
                        </a:lnSpc>
                        <a:spcAft>
                          <a:spcPts val="0"/>
                        </a:spcAft>
                      </a:pPr>
                      <a:r>
                        <a:rPr lang="en-GB" sz="900">
                          <a:effectLst/>
                        </a:rPr>
                        <a:t>Power struggles </a:t>
                      </a:r>
                    </a:p>
                    <a:p>
                      <a:pPr marL="1270" marR="74930" indent="-6350">
                        <a:lnSpc>
                          <a:spcPct val="107000"/>
                        </a:lnSpc>
                        <a:spcAft>
                          <a:spcPts val="0"/>
                        </a:spcAft>
                      </a:pPr>
                      <a:r>
                        <a:rPr lang="en-GB" sz="900">
                          <a:effectLst/>
                        </a:rPr>
                        <a:t>Understanding bullying  </a:t>
                      </a:r>
                    </a:p>
                    <a:p>
                      <a:pPr marL="1270" marR="74930" indent="-6350">
                        <a:lnSpc>
                          <a:spcPct val="99000"/>
                        </a:lnSpc>
                        <a:spcAft>
                          <a:spcPts val="25"/>
                        </a:spcAft>
                      </a:pPr>
                      <a:r>
                        <a:rPr lang="en-GB" sz="900">
                          <a:effectLst/>
                        </a:rPr>
                        <a:t>Inclusion/exclusion Differences as conflict, </a:t>
                      </a:r>
                    </a:p>
                    <a:p>
                      <a:pPr marL="1270" marR="74930" indent="-6350">
                        <a:lnSpc>
                          <a:spcPct val="107000"/>
                        </a:lnSpc>
                        <a:spcAft>
                          <a:spcPts val="0"/>
                        </a:spcAft>
                      </a:pPr>
                      <a:r>
                        <a:rPr lang="en-GB" sz="900">
                          <a:effectLst/>
                        </a:rPr>
                        <a:t>difference as celebration </a:t>
                      </a:r>
                    </a:p>
                    <a:p>
                      <a:pPr marL="1270" marR="74930" indent="-6350">
                        <a:lnSpc>
                          <a:spcPct val="107000"/>
                        </a:lnSpc>
                        <a:spcAft>
                          <a:spcPts val="0"/>
                        </a:spcAft>
                      </a:pPr>
                      <a:r>
                        <a:rPr lang="en-GB" sz="900">
                          <a:effectLst/>
                        </a:rPr>
                        <a:t>Empathy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rgbClr val="FF5050"/>
                    </a:solidFill>
                  </a:tcPr>
                </a:tc>
                <a:tc>
                  <a:txBody>
                    <a:bodyPr/>
                    <a:lstStyle/>
                    <a:p>
                      <a:pPr marL="6350" marR="139065" indent="-6350">
                        <a:lnSpc>
                          <a:spcPct val="100000"/>
                        </a:lnSpc>
                        <a:spcAft>
                          <a:spcPts val="10"/>
                        </a:spcAft>
                      </a:pPr>
                      <a:r>
                        <a:rPr lang="en-GB" sz="900">
                          <a:effectLst/>
                        </a:rPr>
                        <a:t>Personal learning goals, in and out of school Success criteria </a:t>
                      </a:r>
                    </a:p>
                    <a:p>
                      <a:pPr marL="6350" marR="74930" indent="-6350">
                        <a:lnSpc>
                          <a:spcPct val="107000"/>
                        </a:lnSpc>
                        <a:spcAft>
                          <a:spcPts val="0"/>
                        </a:spcAft>
                      </a:pPr>
                      <a:r>
                        <a:rPr lang="en-GB" sz="900">
                          <a:effectLst/>
                        </a:rPr>
                        <a:t>Emotions in success </a:t>
                      </a:r>
                    </a:p>
                    <a:p>
                      <a:pPr marL="6350" marR="74930" indent="-6350">
                        <a:lnSpc>
                          <a:spcPct val="107000"/>
                        </a:lnSpc>
                        <a:spcAft>
                          <a:spcPts val="0"/>
                        </a:spcAft>
                      </a:pPr>
                      <a:r>
                        <a:rPr lang="en-GB" sz="900">
                          <a:effectLst/>
                        </a:rPr>
                        <a:t>Making a difference in the world </a:t>
                      </a:r>
                    </a:p>
                    <a:p>
                      <a:pPr marL="6350" marR="74930" indent="-6350">
                        <a:lnSpc>
                          <a:spcPct val="107000"/>
                        </a:lnSpc>
                        <a:spcAft>
                          <a:spcPts val="0"/>
                        </a:spcAft>
                      </a:pPr>
                      <a:r>
                        <a:rPr lang="en-GB" sz="900">
                          <a:effectLst/>
                        </a:rPr>
                        <a:t>Motivation </a:t>
                      </a:r>
                    </a:p>
                    <a:p>
                      <a:pPr marL="6350" marR="74930" indent="-6350">
                        <a:lnSpc>
                          <a:spcPct val="107000"/>
                        </a:lnSpc>
                        <a:spcAft>
                          <a:spcPts val="0"/>
                        </a:spcAft>
                      </a:pPr>
                      <a:r>
                        <a:rPr lang="en-GB" sz="900">
                          <a:effectLst/>
                        </a:rPr>
                        <a:t>Recognising achievements  </a:t>
                      </a:r>
                    </a:p>
                    <a:p>
                      <a:pPr marL="6350" marR="74930" indent="-6350">
                        <a:lnSpc>
                          <a:spcPct val="107000"/>
                        </a:lnSpc>
                        <a:spcAft>
                          <a:spcPts val="0"/>
                        </a:spcAft>
                      </a:pPr>
                      <a:r>
                        <a:rPr lang="en-GB" sz="900">
                          <a:effectLst/>
                        </a:rPr>
                        <a:t>Compliments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rgbClr val="FF5050"/>
                    </a:solidFill>
                  </a:tcPr>
                </a:tc>
                <a:tc>
                  <a:txBody>
                    <a:bodyPr/>
                    <a:lstStyle/>
                    <a:p>
                      <a:pPr marL="1270" marR="74930" indent="-6350">
                        <a:lnSpc>
                          <a:spcPct val="107000"/>
                        </a:lnSpc>
                        <a:spcAft>
                          <a:spcPts val="0"/>
                        </a:spcAft>
                      </a:pPr>
                      <a:r>
                        <a:rPr lang="en-GB" sz="900">
                          <a:effectLst/>
                        </a:rPr>
                        <a:t>Taking personal responsibility  </a:t>
                      </a:r>
                    </a:p>
                    <a:p>
                      <a:pPr marL="1270" marR="20320" indent="-6350">
                        <a:lnSpc>
                          <a:spcPct val="100000"/>
                        </a:lnSpc>
                        <a:spcAft>
                          <a:spcPts val="0"/>
                        </a:spcAft>
                      </a:pPr>
                      <a:r>
                        <a:rPr lang="en-GB" sz="900">
                          <a:effectLst/>
                        </a:rPr>
                        <a:t>How substances affect the body Exploitation, including ‘county lines’ and gang culture </a:t>
                      </a:r>
                    </a:p>
                    <a:p>
                      <a:pPr marL="1270" marR="20320" indent="-6350">
                        <a:lnSpc>
                          <a:spcPct val="100000"/>
                        </a:lnSpc>
                        <a:spcAft>
                          <a:spcPts val="0"/>
                        </a:spcAft>
                      </a:pPr>
                      <a:r>
                        <a:rPr lang="en-GB" sz="900">
                          <a:effectLst/>
                        </a:rPr>
                        <a:t>Emotional and mental health </a:t>
                      </a:r>
                    </a:p>
                    <a:p>
                      <a:pPr marL="1270" marR="74930" indent="-6350">
                        <a:lnSpc>
                          <a:spcPct val="107000"/>
                        </a:lnSpc>
                        <a:spcAft>
                          <a:spcPts val="0"/>
                        </a:spcAft>
                      </a:pPr>
                      <a:r>
                        <a:rPr lang="en-GB" sz="900">
                          <a:effectLst/>
                        </a:rPr>
                        <a:t>Managing stress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rgbClr val="FF5050"/>
                    </a:solidFill>
                  </a:tcPr>
                </a:tc>
                <a:tc>
                  <a:txBody>
                    <a:bodyPr/>
                    <a:lstStyle/>
                    <a:p>
                      <a:pPr marL="1270" marR="74930" indent="-6350">
                        <a:lnSpc>
                          <a:spcPct val="107000"/>
                        </a:lnSpc>
                        <a:spcAft>
                          <a:spcPts val="0"/>
                        </a:spcAft>
                      </a:pPr>
                      <a:r>
                        <a:rPr lang="en-GB" sz="900">
                          <a:effectLst/>
                        </a:rPr>
                        <a:t>Mental health </a:t>
                      </a:r>
                    </a:p>
                    <a:p>
                      <a:pPr marL="1270" marR="25400" indent="-6350">
                        <a:lnSpc>
                          <a:spcPct val="100000"/>
                        </a:lnSpc>
                        <a:spcAft>
                          <a:spcPts val="10"/>
                        </a:spcAft>
                      </a:pPr>
                      <a:r>
                        <a:rPr lang="en-GB" sz="900">
                          <a:effectLst/>
                        </a:rPr>
                        <a:t>Identifying mental health worries and sources of support Love and loss </a:t>
                      </a:r>
                    </a:p>
                    <a:p>
                      <a:pPr marL="1270" marR="74930" indent="-6350">
                        <a:lnSpc>
                          <a:spcPct val="107000"/>
                        </a:lnSpc>
                        <a:spcAft>
                          <a:spcPts val="0"/>
                        </a:spcAft>
                      </a:pPr>
                      <a:r>
                        <a:rPr lang="en-GB" sz="900">
                          <a:effectLst/>
                        </a:rPr>
                        <a:t>Managing feelings </a:t>
                      </a:r>
                    </a:p>
                    <a:p>
                      <a:pPr marL="1270" marR="74930" indent="-6350">
                        <a:lnSpc>
                          <a:spcPct val="107000"/>
                        </a:lnSpc>
                        <a:spcAft>
                          <a:spcPts val="0"/>
                        </a:spcAft>
                      </a:pPr>
                      <a:r>
                        <a:rPr lang="en-GB" sz="900">
                          <a:effectLst/>
                        </a:rPr>
                        <a:t>Power and control </a:t>
                      </a:r>
                    </a:p>
                    <a:p>
                      <a:pPr marL="1270" marR="74930" indent="-6350">
                        <a:lnSpc>
                          <a:spcPct val="107000"/>
                        </a:lnSpc>
                        <a:spcAft>
                          <a:spcPts val="0"/>
                        </a:spcAft>
                      </a:pPr>
                      <a:r>
                        <a:rPr lang="en-GB" sz="900">
                          <a:effectLst/>
                        </a:rPr>
                        <a:t>Assertiveness </a:t>
                      </a:r>
                    </a:p>
                    <a:p>
                      <a:pPr marL="1270" marR="74930" indent="-6350">
                        <a:lnSpc>
                          <a:spcPct val="107000"/>
                        </a:lnSpc>
                        <a:spcAft>
                          <a:spcPts val="0"/>
                        </a:spcAft>
                      </a:pPr>
                      <a:r>
                        <a:rPr lang="en-GB" sz="900">
                          <a:effectLst/>
                        </a:rPr>
                        <a:t>Technology safety  </a:t>
                      </a:r>
                    </a:p>
                    <a:p>
                      <a:pPr marL="1270" marR="74930" indent="-6350">
                        <a:lnSpc>
                          <a:spcPct val="107000"/>
                        </a:lnSpc>
                        <a:spcAft>
                          <a:spcPts val="0"/>
                        </a:spcAft>
                      </a:pPr>
                      <a:r>
                        <a:rPr lang="en-GB" sz="900">
                          <a:effectLst/>
                        </a:rPr>
                        <a:t>Take responsibility with technology use </a:t>
                      </a:r>
                      <a:endParaRPr lang="en-GB" sz="900" b="1">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rgbClr val="FF5050"/>
                    </a:solidFill>
                  </a:tcPr>
                </a:tc>
                <a:tc>
                  <a:txBody>
                    <a:bodyPr/>
                    <a:lstStyle/>
                    <a:p>
                      <a:pPr marL="3175" marR="74930" indent="-6350">
                        <a:lnSpc>
                          <a:spcPct val="107000"/>
                        </a:lnSpc>
                        <a:spcAft>
                          <a:spcPts val="0"/>
                        </a:spcAft>
                      </a:pPr>
                      <a:r>
                        <a:rPr lang="en-GB" sz="900" dirty="0">
                          <a:effectLst/>
                        </a:rPr>
                        <a:t>Self-image </a:t>
                      </a:r>
                    </a:p>
                    <a:p>
                      <a:pPr marL="3175" marR="74930" indent="-6350">
                        <a:lnSpc>
                          <a:spcPct val="107000"/>
                        </a:lnSpc>
                        <a:spcAft>
                          <a:spcPts val="0"/>
                        </a:spcAft>
                      </a:pPr>
                      <a:r>
                        <a:rPr lang="en-GB" sz="900" dirty="0">
                          <a:effectLst/>
                        </a:rPr>
                        <a:t>Body image </a:t>
                      </a:r>
                    </a:p>
                    <a:p>
                      <a:pPr marL="3175" marR="74930" indent="-6350">
                        <a:lnSpc>
                          <a:spcPct val="107000"/>
                        </a:lnSpc>
                        <a:spcAft>
                          <a:spcPts val="0"/>
                        </a:spcAft>
                      </a:pPr>
                      <a:r>
                        <a:rPr lang="en-GB" sz="900" dirty="0">
                          <a:effectLst/>
                        </a:rPr>
                        <a:t>Puberty and feelings. Not including conception.</a:t>
                      </a:r>
                    </a:p>
                    <a:p>
                      <a:pPr marL="6350" marR="74930" indent="-6350">
                        <a:lnSpc>
                          <a:spcPct val="107000"/>
                        </a:lnSpc>
                        <a:spcAft>
                          <a:spcPts val="0"/>
                        </a:spcAft>
                      </a:pPr>
                      <a:r>
                        <a:rPr lang="en-GB" sz="900" dirty="0">
                          <a:effectLst/>
                        </a:rPr>
                        <a:t>Reflections about change </a:t>
                      </a:r>
                    </a:p>
                    <a:p>
                      <a:pPr marL="3175" marR="74930" indent="-6350">
                        <a:lnSpc>
                          <a:spcPct val="107000"/>
                        </a:lnSpc>
                        <a:spcAft>
                          <a:spcPts val="0"/>
                        </a:spcAft>
                      </a:pPr>
                      <a:r>
                        <a:rPr lang="en-GB" sz="900" dirty="0">
                          <a:effectLst/>
                        </a:rPr>
                        <a:t>Transition to Secondary School</a:t>
                      </a:r>
                      <a:endParaRPr lang="en-GB" sz="900" b="1" dirty="0">
                        <a:solidFill>
                          <a:srgbClr val="181717"/>
                        </a:solidFill>
                        <a:effectLst/>
                        <a:latin typeface="Arial" panose="020B0604020202020204" pitchFamily="34" charset="0"/>
                        <a:ea typeface="Arial" panose="020B0604020202020204" pitchFamily="34" charset="0"/>
                        <a:cs typeface="Times New Roman" panose="02020603050405020304" pitchFamily="18" charset="0"/>
                      </a:endParaRPr>
                    </a:p>
                  </a:txBody>
                  <a:tcPr marL="53476" marR="42780" marT="0" marB="0">
                    <a:solidFill>
                      <a:srgbClr val="FF5050"/>
                    </a:solidFill>
                  </a:tcPr>
                </a:tc>
                <a:extLst>
                  <a:ext uri="{0D108BD9-81ED-4DB2-BD59-A6C34878D82A}">
                    <a16:rowId xmlns:a16="http://schemas.microsoft.com/office/drawing/2014/main" val="1924953024"/>
                  </a:ext>
                </a:extLst>
              </a:tr>
            </a:tbl>
          </a:graphicData>
        </a:graphic>
      </p:graphicFrame>
    </p:spTree>
    <p:extLst>
      <p:ext uri="{BB962C8B-B14F-4D97-AF65-F5344CB8AC3E}">
        <p14:creationId xmlns:p14="http://schemas.microsoft.com/office/powerpoint/2010/main" val="23601949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Right to Withdraw</a:t>
            </a:r>
            <a:endParaRPr lang="en-GB" dirty="0"/>
          </a:p>
        </p:txBody>
      </p:sp>
      <p:sp>
        <p:nvSpPr>
          <p:cNvPr id="4" name="TextBox 3"/>
          <p:cNvSpPr txBox="1"/>
          <p:nvPr/>
        </p:nvSpPr>
        <p:spPr>
          <a:xfrm>
            <a:off x="378823" y="2142308"/>
            <a:ext cx="11135247" cy="4401205"/>
          </a:xfrm>
          <a:prstGeom prst="rect">
            <a:avLst/>
          </a:prstGeom>
          <a:noFill/>
        </p:spPr>
        <p:txBody>
          <a:bodyPr wrap="square" rtlCol="0">
            <a:spAutoFit/>
          </a:bodyPr>
          <a:lstStyle/>
          <a:p>
            <a:pPr marL="457200" indent="-457200" fontAlgn="base">
              <a:buFont typeface="Arial" panose="020B0604020202020204" pitchFamily="34" charset="0"/>
              <a:buChar char="•"/>
            </a:pPr>
            <a:r>
              <a:rPr lang="en-GB" sz="2800" dirty="0" smtClean="0"/>
              <a:t>The</a:t>
            </a:r>
            <a:r>
              <a:rPr lang="en-GB" sz="2800" dirty="0"/>
              <a:t> </a:t>
            </a:r>
            <a:r>
              <a:rPr lang="en-GB" sz="2800" dirty="0" err="1"/>
              <a:t>DfE</a:t>
            </a:r>
            <a:r>
              <a:rPr lang="en-GB" sz="2800" dirty="0"/>
              <a:t> states that Parents are </a:t>
            </a:r>
            <a:r>
              <a:rPr lang="en-GB" sz="2800" b="1" i="1" u="sng" dirty="0"/>
              <a:t>not</a:t>
            </a:r>
            <a:r>
              <a:rPr lang="en-GB" sz="2800" dirty="0"/>
              <a:t> able to withdraw their children from any aspect of Relationships Education or Health Education just like any other subjects of the National Curriculum</a:t>
            </a:r>
            <a:r>
              <a:rPr lang="en-GB" sz="2800" dirty="0" smtClean="0"/>
              <a:t>.</a:t>
            </a:r>
          </a:p>
          <a:p>
            <a:pPr marL="457200" indent="-457200" fontAlgn="base">
              <a:buFont typeface="Arial" panose="020B0604020202020204" pitchFamily="34" charset="0"/>
              <a:buChar char="•"/>
            </a:pPr>
            <a:endParaRPr lang="en-GB" sz="2800" dirty="0"/>
          </a:p>
          <a:p>
            <a:pPr marL="457200" indent="-457200" fontAlgn="base">
              <a:buFont typeface="Arial" panose="020B0604020202020204" pitchFamily="34" charset="0"/>
              <a:buChar char="•"/>
            </a:pPr>
            <a:r>
              <a:rPr lang="en-GB" sz="2800" dirty="0" smtClean="0"/>
              <a:t>Barden Primary</a:t>
            </a:r>
            <a:r>
              <a:rPr lang="en-GB" sz="2800" dirty="0"/>
              <a:t> will continue to teach the National Curriculum for Science and there is no legal option to withdraw your child from this.</a:t>
            </a:r>
          </a:p>
          <a:p>
            <a:pPr marL="457200" indent="-457200">
              <a:buFont typeface="Arial" panose="020B0604020202020204" pitchFamily="34" charset="0"/>
              <a:buChar char="•"/>
            </a:pPr>
            <a:endParaRPr lang="en-GB" sz="2800" dirty="0" smtClean="0"/>
          </a:p>
          <a:p>
            <a:pPr marL="457200" indent="-457200">
              <a:buFont typeface="Arial" panose="020B0604020202020204" pitchFamily="34" charset="0"/>
              <a:buChar char="•"/>
            </a:pPr>
            <a:r>
              <a:rPr lang="en-GB" sz="2800" dirty="0" smtClean="0"/>
              <a:t>Parents </a:t>
            </a:r>
            <a:r>
              <a:rPr lang="en-GB" sz="2800" dirty="0"/>
              <a:t>do have the right to withdraw primary school children from sex education lessons. However, as this is optional for Primary Schools </a:t>
            </a:r>
            <a:r>
              <a:rPr lang="en-GB" sz="2800" dirty="0" smtClean="0"/>
              <a:t>and </a:t>
            </a:r>
            <a:r>
              <a:rPr lang="en-GB" sz="2800" b="1" dirty="0" smtClean="0"/>
              <a:t>we </a:t>
            </a:r>
            <a:r>
              <a:rPr lang="en-GB" sz="2800" b="1" dirty="0"/>
              <a:t>have decided not to teach this aspect of the curriculum</a:t>
            </a:r>
            <a:endParaRPr lang="en-GB" sz="2800" b="1" dirty="0"/>
          </a:p>
        </p:txBody>
      </p:sp>
    </p:spTree>
    <p:extLst>
      <p:ext uri="{BB962C8B-B14F-4D97-AF65-F5344CB8AC3E}">
        <p14:creationId xmlns:p14="http://schemas.microsoft.com/office/powerpoint/2010/main" val="21312472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smtClean="0"/>
              <a:t>What do I do if I still have further questions?</a:t>
            </a:r>
            <a:endParaRPr lang="en-GB" sz="3200" dirty="0"/>
          </a:p>
        </p:txBody>
      </p:sp>
      <p:sp>
        <p:nvSpPr>
          <p:cNvPr id="3" name="Content Placeholder 2"/>
          <p:cNvSpPr>
            <a:spLocks noGrp="1"/>
          </p:cNvSpPr>
          <p:nvPr>
            <p:ph idx="1"/>
          </p:nvPr>
        </p:nvSpPr>
        <p:spPr>
          <a:xfrm>
            <a:off x="581192" y="2637696"/>
            <a:ext cx="11029615" cy="3678303"/>
          </a:xfrm>
        </p:spPr>
        <p:txBody>
          <a:bodyPr>
            <a:normAutofit fontScale="32500" lnSpcReduction="20000"/>
          </a:bodyPr>
          <a:lstStyle/>
          <a:p>
            <a:r>
              <a:rPr lang="en-GB" sz="8600" dirty="0" smtClean="0"/>
              <a:t>If you still have any further questions linked to the delivery of PSHE and Relationships Education at Barden Primary School please contact us through the following email address…</a:t>
            </a:r>
          </a:p>
          <a:p>
            <a:endParaRPr lang="en-GB" sz="5900" dirty="0" smtClean="0"/>
          </a:p>
          <a:p>
            <a:endParaRPr lang="en-GB" sz="3600" dirty="0"/>
          </a:p>
          <a:p>
            <a:pPr marL="0" indent="0" algn="ctr">
              <a:buNone/>
            </a:pPr>
            <a:endParaRPr lang="en-GB" sz="5200" dirty="0" smtClean="0">
              <a:solidFill>
                <a:srgbClr val="2C12C8"/>
              </a:solidFill>
            </a:endParaRPr>
          </a:p>
          <a:p>
            <a:pPr marL="0" indent="0" algn="ctr">
              <a:buNone/>
            </a:pPr>
            <a:endParaRPr lang="en-GB" sz="5200" dirty="0">
              <a:solidFill>
                <a:srgbClr val="2C12C8"/>
              </a:solidFill>
            </a:endParaRPr>
          </a:p>
          <a:p>
            <a:pPr marL="0" indent="0" algn="ctr">
              <a:buNone/>
            </a:pPr>
            <a:endParaRPr lang="en-GB" sz="5200" dirty="0" smtClean="0">
              <a:solidFill>
                <a:srgbClr val="2C12C8"/>
              </a:solidFill>
            </a:endParaRPr>
          </a:p>
          <a:p>
            <a:pPr marL="0" indent="0" algn="ctr">
              <a:buNone/>
            </a:pPr>
            <a:r>
              <a:rPr lang="en-GB" sz="11100" dirty="0" smtClean="0">
                <a:solidFill>
                  <a:srgbClr val="2C12C8"/>
                </a:solidFill>
              </a:rPr>
              <a:t>pshe</a:t>
            </a:r>
            <a:r>
              <a:rPr lang="en-GB" sz="11100" dirty="0" smtClean="0">
                <a:solidFill>
                  <a:srgbClr val="2C12C8"/>
                </a:solidFill>
              </a:rPr>
              <a:t>@barden.lancs.sch.uk</a:t>
            </a:r>
            <a:r>
              <a:rPr lang="en-GB" sz="3600" dirty="0" smtClean="0">
                <a:solidFill>
                  <a:srgbClr val="2C12C8"/>
                </a:solidFill>
              </a:rPr>
              <a:t> </a:t>
            </a:r>
            <a:endParaRPr lang="en-GB" sz="3600" dirty="0" smtClean="0">
              <a:solidFill>
                <a:srgbClr val="2C12C8"/>
              </a:solidFill>
            </a:endParaRPr>
          </a:p>
          <a:p>
            <a:pPr marL="0" indent="0">
              <a:buNone/>
            </a:pPr>
            <a:endParaRPr lang="en-GB" sz="3600" dirty="0">
              <a:solidFill>
                <a:srgbClr val="2C12C8"/>
              </a:solidFill>
            </a:endParaRPr>
          </a:p>
        </p:txBody>
      </p:sp>
      <p:pic>
        <p:nvPicPr>
          <p:cNvPr id="8194" name="Picture 2" descr="Adding, deleting, and editing email accounts. - Beehosting.p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2011" y="3776487"/>
            <a:ext cx="2847975" cy="1609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6206609"/>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emplate>TM03457464[[fn=Dividend]]</Template>
  <TotalTime>156</TotalTime>
  <Words>1872</Words>
  <Application>Microsoft Office PowerPoint</Application>
  <PresentationFormat>Widescreen</PresentationFormat>
  <Paragraphs>341</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Gill Sans MT</vt:lpstr>
      <vt:lpstr>Times New Roman</vt:lpstr>
      <vt:lpstr>Wingdings 2</vt:lpstr>
      <vt:lpstr>Dividend</vt:lpstr>
      <vt:lpstr>New PSHE  Presentation for parents/carers</vt:lpstr>
      <vt:lpstr>Covid-19 gets in the way…</vt:lpstr>
      <vt:lpstr>What are the aims of this presentation?</vt:lpstr>
      <vt:lpstr>What is PSHE?</vt:lpstr>
      <vt:lpstr>What is Relationships Education?</vt:lpstr>
      <vt:lpstr>Does my child have to learn about PSHE and Relationship education?</vt:lpstr>
      <vt:lpstr>But what about sex education?</vt:lpstr>
      <vt:lpstr>PowerPoint Presentation</vt:lpstr>
      <vt:lpstr>PowerPoint Presentation</vt:lpstr>
      <vt:lpstr>So… what will my child learn about this year?</vt:lpstr>
      <vt:lpstr>PowerPoint Presentation</vt:lpstr>
      <vt:lpstr>PowerPoint Presentation</vt:lpstr>
      <vt:lpstr>Right to Withdraw</vt:lpstr>
      <vt:lpstr>What do I do if I still have further questions?</vt:lpstr>
    </vt:vector>
  </TitlesOfParts>
  <Company>Burnley Campus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New PSHE  Presentation for parents/carers</dc:title>
  <dc:creator>James Cooper</dc:creator>
  <cp:lastModifiedBy>James Cooper</cp:lastModifiedBy>
  <cp:revision>19</cp:revision>
  <dcterms:created xsi:type="dcterms:W3CDTF">2020-07-07T09:07:09Z</dcterms:created>
  <dcterms:modified xsi:type="dcterms:W3CDTF">2020-12-01T10:11:37Z</dcterms:modified>
</cp:coreProperties>
</file>