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sldIdLst>
    <p:sldId id="256" r:id="rId5"/>
    <p:sldId id="257" r:id="rId6"/>
  </p:sldIdLst>
  <p:sldSz cx="12192000" cy="6858000"/>
  <p:notesSz cx="12192000" cy="685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754" y="4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ooper" userId="S::jcooper@barden.lancs.sch.uk::4ea8b447-7c8f-4a89-94ff-dfc884e74aed" providerId="AD" clId="Web-{E4A63CCC-5340-D30B-8066-814596323385}"/>
    <pc:docChg chg="modSld">
      <pc:chgData name="James Cooper" userId="S::jcooper@barden.lancs.sch.uk::4ea8b447-7c8f-4a89-94ff-dfc884e74aed" providerId="AD" clId="Web-{E4A63CCC-5340-D30B-8066-814596323385}" dt="2024-01-25T20:10:24.849" v="0" actId="1076"/>
      <pc:docMkLst>
        <pc:docMk/>
      </pc:docMkLst>
      <pc:sldChg chg="modSp">
        <pc:chgData name="James Cooper" userId="S::jcooper@barden.lancs.sch.uk::4ea8b447-7c8f-4a89-94ff-dfc884e74aed" providerId="AD" clId="Web-{E4A63CCC-5340-D30B-8066-814596323385}" dt="2024-01-25T20:10:24.849" v="0" actId="1076"/>
        <pc:sldMkLst>
          <pc:docMk/>
          <pc:sldMk cId="0" sldId="256"/>
        </pc:sldMkLst>
        <pc:spChg chg="mod">
          <ac:chgData name="James Cooper" userId="S::jcooper@barden.lancs.sch.uk::4ea8b447-7c8f-4a89-94ff-dfc884e74aed" providerId="AD" clId="Web-{E4A63CCC-5340-D30B-8066-814596323385}" dt="2024-01-25T20:10:24.849" v="0" actId="1076"/>
          <ac:spMkLst>
            <pc:docMk/>
            <pc:sldMk cId="0" sldId="256"/>
            <ac:spMk id="8" creationId="{00000000-0000-0000-0000-000000000000}"/>
          </ac:spMkLst>
        </pc:spChg>
      </pc:sldChg>
    </pc:docChg>
  </pc:docChgLst>
  <pc:docChgLst>
    <pc:chgData name="Danni’elle Barker" userId="1871a3a0-b9e6-495e-8ac7-efb51cd53623" providerId="ADAL" clId="{66AFAF35-1A50-465F-BAF2-FDDDBA37CB8C}"/>
    <pc:docChg chg="custSel modSld">
      <pc:chgData name="Danni’elle Barker" userId="1871a3a0-b9e6-495e-8ac7-efb51cd53623" providerId="ADAL" clId="{66AFAF35-1A50-465F-BAF2-FDDDBA37CB8C}" dt="2025-04-18T11:35:57.112" v="329" actId="1076"/>
      <pc:docMkLst>
        <pc:docMk/>
      </pc:docMkLst>
      <pc:sldChg chg="modSp mod">
        <pc:chgData name="Danni’elle Barker" userId="1871a3a0-b9e6-495e-8ac7-efb51cd53623" providerId="ADAL" clId="{66AFAF35-1A50-465F-BAF2-FDDDBA37CB8C}" dt="2025-04-18T11:35:57.112" v="329" actId="1076"/>
        <pc:sldMkLst>
          <pc:docMk/>
          <pc:sldMk cId="0" sldId="256"/>
        </pc:sldMkLst>
        <pc:spChg chg="mod">
          <ac:chgData name="Danni’elle Barker" userId="1871a3a0-b9e6-495e-8ac7-efb51cd53623" providerId="ADAL" clId="{66AFAF35-1A50-465F-BAF2-FDDDBA37CB8C}" dt="2025-04-18T11:29:07.217" v="48" actId="20577"/>
          <ac:spMkLst>
            <pc:docMk/>
            <pc:sldMk cId="0" sldId="256"/>
            <ac:spMk id="3" creationId="{00000000-0000-0000-0000-000000000000}"/>
          </ac:spMkLst>
        </pc:spChg>
        <pc:spChg chg="mod">
          <ac:chgData name="Danni’elle Barker" userId="1871a3a0-b9e6-495e-8ac7-efb51cd53623" providerId="ADAL" clId="{66AFAF35-1A50-465F-BAF2-FDDDBA37CB8C}" dt="2025-04-18T11:35:57.112" v="329" actId="1076"/>
          <ac:spMkLst>
            <pc:docMk/>
            <pc:sldMk cId="0" sldId="256"/>
            <ac:spMk id="4" creationId="{00000000-0000-0000-0000-000000000000}"/>
          </ac:spMkLst>
        </pc:spChg>
      </pc:sldChg>
      <pc:sldChg chg="addSp delSp modSp mod">
        <pc:chgData name="Danni’elle Barker" userId="1871a3a0-b9e6-495e-8ac7-efb51cd53623" providerId="ADAL" clId="{66AFAF35-1A50-465F-BAF2-FDDDBA37CB8C}" dt="2025-04-18T11:34:19.308" v="95" actId="1076"/>
        <pc:sldMkLst>
          <pc:docMk/>
          <pc:sldMk cId="0" sldId="257"/>
        </pc:sldMkLst>
        <pc:spChg chg="mod">
          <ac:chgData name="Danni’elle Barker" userId="1871a3a0-b9e6-495e-8ac7-efb51cd53623" providerId="ADAL" clId="{66AFAF35-1A50-465F-BAF2-FDDDBA37CB8C}" dt="2025-04-18T11:32:44.675" v="90" actId="20577"/>
          <ac:spMkLst>
            <pc:docMk/>
            <pc:sldMk cId="0" sldId="257"/>
            <ac:spMk id="8" creationId="{00000000-0000-0000-0000-000000000000}"/>
          </ac:spMkLst>
        </pc:spChg>
        <pc:spChg chg="mod">
          <ac:chgData name="Danni’elle Barker" userId="1871a3a0-b9e6-495e-8ac7-efb51cd53623" providerId="ADAL" clId="{66AFAF35-1A50-465F-BAF2-FDDDBA37CB8C}" dt="2025-04-18T11:29:36.157" v="67" actId="1076"/>
          <ac:spMkLst>
            <pc:docMk/>
            <pc:sldMk cId="0" sldId="257"/>
            <ac:spMk id="15" creationId="{00000000-0000-0000-0000-000000000000}"/>
          </ac:spMkLst>
        </pc:spChg>
        <pc:picChg chg="del">
          <ac:chgData name="Danni’elle Barker" userId="1871a3a0-b9e6-495e-8ac7-efb51cd53623" providerId="ADAL" clId="{66AFAF35-1A50-465F-BAF2-FDDDBA37CB8C}" dt="2025-04-18T11:29:10.261" v="49" actId="478"/>
          <ac:picMkLst>
            <pc:docMk/>
            <pc:sldMk cId="0" sldId="257"/>
            <ac:picMk id="6" creationId="{00000000-0000-0000-0000-000000000000}"/>
          </ac:picMkLst>
        </pc:picChg>
        <pc:picChg chg="add mod">
          <ac:chgData name="Danni’elle Barker" userId="1871a3a0-b9e6-495e-8ac7-efb51cd53623" providerId="ADAL" clId="{66AFAF35-1A50-465F-BAF2-FDDDBA37CB8C}" dt="2025-04-18T11:34:19.308" v="95" actId="1076"/>
          <ac:picMkLst>
            <pc:docMk/>
            <pc:sldMk cId="0" sldId="257"/>
            <ac:picMk id="20" creationId="{0FB19799-31C7-4092-A883-DB3F835EE420}"/>
          </ac:picMkLst>
        </pc:picChg>
        <pc:picChg chg="add mod">
          <ac:chgData name="Danni’elle Barker" userId="1871a3a0-b9e6-495e-8ac7-efb51cd53623" providerId="ADAL" clId="{66AFAF35-1A50-465F-BAF2-FDDDBA37CB8C}" dt="2025-04-18T11:30:27.650" v="76" actId="1076"/>
          <ac:picMkLst>
            <pc:docMk/>
            <pc:sldMk cId="0" sldId="257"/>
            <ac:picMk id="1026" creationId="{1229FB07-E3C7-424D-9FB7-7F86D187BD5F}"/>
          </ac:picMkLst>
        </pc:picChg>
        <pc:picChg chg="del">
          <ac:chgData name="Danni’elle Barker" userId="1871a3a0-b9e6-495e-8ac7-efb51cd53623" providerId="ADAL" clId="{66AFAF35-1A50-465F-BAF2-FDDDBA37CB8C}" dt="2025-04-18T11:29:33.423" v="66" actId="478"/>
          <ac:picMkLst>
            <pc:docMk/>
            <pc:sldMk cId="0" sldId="257"/>
            <ac:picMk id="2052" creationId="{00000000-0000-0000-0000-000000000000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6/3/2025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6/3/2025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6/3/2025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6/3/2025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6/3/2025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12192000" y="0"/>
                </a:moveTo>
                <a:lnTo>
                  <a:pt x="0" y="0"/>
                </a:lnTo>
                <a:lnTo>
                  <a:pt x="0" y="6858000"/>
                </a:lnTo>
                <a:lnTo>
                  <a:pt x="12192000" y="6858000"/>
                </a:lnTo>
                <a:lnTo>
                  <a:pt x="12192000" y="0"/>
                </a:lnTo>
                <a:close/>
              </a:path>
            </a:pathLst>
          </a:custGeom>
          <a:solidFill>
            <a:srgbClr val="8517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2279904" y="169163"/>
            <a:ext cx="3679190" cy="3106420"/>
          </a:xfrm>
          <a:custGeom>
            <a:avLst/>
            <a:gdLst/>
            <a:ahLst/>
            <a:cxnLst/>
            <a:rect l="l" t="t" r="r" b="b"/>
            <a:pathLst>
              <a:path w="3679190" h="3106420">
                <a:moveTo>
                  <a:pt x="2902458" y="0"/>
                </a:moveTo>
                <a:lnTo>
                  <a:pt x="776477" y="0"/>
                </a:lnTo>
                <a:lnTo>
                  <a:pt x="0" y="1552955"/>
                </a:lnTo>
                <a:lnTo>
                  <a:pt x="776477" y="3105911"/>
                </a:lnTo>
                <a:lnTo>
                  <a:pt x="2902458" y="3105911"/>
                </a:lnTo>
                <a:lnTo>
                  <a:pt x="3678935" y="1552955"/>
                </a:lnTo>
                <a:lnTo>
                  <a:pt x="290245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2279904" y="169163"/>
            <a:ext cx="3679190" cy="3106420"/>
          </a:xfrm>
          <a:custGeom>
            <a:avLst/>
            <a:gdLst/>
            <a:ahLst/>
            <a:cxnLst/>
            <a:rect l="l" t="t" r="r" b="b"/>
            <a:pathLst>
              <a:path w="3679190" h="3106420">
                <a:moveTo>
                  <a:pt x="0" y="1552955"/>
                </a:moveTo>
                <a:lnTo>
                  <a:pt x="776477" y="0"/>
                </a:lnTo>
                <a:lnTo>
                  <a:pt x="2902458" y="0"/>
                </a:lnTo>
                <a:lnTo>
                  <a:pt x="3678935" y="1552955"/>
                </a:lnTo>
                <a:lnTo>
                  <a:pt x="2902458" y="3105911"/>
                </a:lnTo>
                <a:lnTo>
                  <a:pt x="776477" y="3105911"/>
                </a:lnTo>
                <a:lnTo>
                  <a:pt x="0" y="1552955"/>
                </a:lnTo>
                <a:close/>
              </a:path>
            </a:pathLst>
          </a:custGeom>
          <a:ln w="57912">
            <a:solidFill>
              <a:srgbClr val="00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g object 19"/>
          <p:cNvSpPr/>
          <p:nvPr/>
        </p:nvSpPr>
        <p:spPr>
          <a:xfrm>
            <a:off x="2279904" y="3514343"/>
            <a:ext cx="3679190" cy="3104515"/>
          </a:xfrm>
          <a:custGeom>
            <a:avLst/>
            <a:gdLst/>
            <a:ahLst/>
            <a:cxnLst/>
            <a:rect l="l" t="t" r="r" b="b"/>
            <a:pathLst>
              <a:path w="3679190" h="3104515">
                <a:moveTo>
                  <a:pt x="2902838" y="0"/>
                </a:moveTo>
                <a:lnTo>
                  <a:pt x="776096" y="0"/>
                </a:lnTo>
                <a:lnTo>
                  <a:pt x="0" y="1552193"/>
                </a:lnTo>
                <a:lnTo>
                  <a:pt x="776096" y="3104387"/>
                </a:lnTo>
                <a:lnTo>
                  <a:pt x="2902838" y="3104387"/>
                </a:lnTo>
                <a:lnTo>
                  <a:pt x="3678935" y="1552193"/>
                </a:lnTo>
                <a:lnTo>
                  <a:pt x="290283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g object 20"/>
          <p:cNvSpPr/>
          <p:nvPr/>
        </p:nvSpPr>
        <p:spPr>
          <a:xfrm>
            <a:off x="2279904" y="3514343"/>
            <a:ext cx="3679190" cy="3104515"/>
          </a:xfrm>
          <a:custGeom>
            <a:avLst/>
            <a:gdLst/>
            <a:ahLst/>
            <a:cxnLst/>
            <a:rect l="l" t="t" r="r" b="b"/>
            <a:pathLst>
              <a:path w="3679190" h="3104515">
                <a:moveTo>
                  <a:pt x="0" y="1552193"/>
                </a:moveTo>
                <a:lnTo>
                  <a:pt x="776096" y="0"/>
                </a:lnTo>
                <a:lnTo>
                  <a:pt x="2902838" y="0"/>
                </a:lnTo>
                <a:lnTo>
                  <a:pt x="3678935" y="1552193"/>
                </a:lnTo>
                <a:lnTo>
                  <a:pt x="2902838" y="3104387"/>
                </a:lnTo>
                <a:lnTo>
                  <a:pt x="776096" y="3104387"/>
                </a:lnTo>
                <a:lnTo>
                  <a:pt x="0" y="1552193"/>
                </a:lnTo>
                <a:close/>
              </a:path>
            </a:pathLst>
          </a:custGeom>
          <a:ln w="57911">
            <a:solidFill>
              <a:srgbClr val="99CC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g object 21"/>
          <p:cNvSpPr/>
          <p:nvPr/>
        </p:nvSpPr>
        <p:spPr>
          <a:xfrm>
            <a:off x="8513063" y="3428999"/>
            <a:ext cx="3679190" cy="3104515"/>
          </a:xfrm>
          <a:custGeom>
            <a:avLst/>
            <a:gdLst/>
            <a:ahLst/>
            <a:cxnLst/>
            <a:rect l="l" t="t" r="r" b="b"/>
            <a:pathLst>
              <a:path w="3679190" h="3104515">
                <a:moveTo>
                  <a:pt x="2902838" y="0"/>
                </a:moveTo>
                <a:lnTo>
                  <a:pt x="776096" y="0"/>
                </a:lnTo>
                <a:lnTo>
                  <a:pt x="0" y="1552194"/>
                </a:lnTo>
                <a:lnTo>
                  <a:pt x="776096" y="3104388"/>
                </a:lnTo>
                <a:lnTo>
                  <a:pt x="2902838" y="3104388"/>
                </a:lnTo>
                <a:lnTo>
                  <a:pt x="3678935" y="1552194"/>
                </a:lnTo>
                <a:lnTo>
                  <a:pt x="290283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g object 22"/>
          <p:cNvSpPr/>
          <p:nvPr/>
        </p:nvSpPr>
        <p:spPr>
          <a:xfrm>
            <a:off x="8513063" y="3428999"/>
            <a:ext cx="3679190" cy="3104515"/>
          </a:xfrm>
          <a:custGeom>
            <a:avLst/>
            <a:gdLst/>
            <a:ahLst/>
            <a:cxnLst/>
            <a:rect l="l" t="t" r="r" b="b"/>
            <a:pathLst>
              <a:path w="3679190" h="3104515">
                <a:moveTo>
                  <a:pt x="0" y="1552194"/>
                </a:moveTo>
                <a:lnTo>
                  <a:pt x="776096" y="0"/>
                </a:lnTo>
                <a:lnTo>
                  <a:pt x="2902838" y="0"/>
                </a:lnTo>
                <a:lnTo>
                  <a:pt x="3678935" y="1552194"/>
                </a:lnTo>
                <a:lnTo>
                  <a:pt x="2902838" y="3104388"/>
                </a:lnTo>
                <a:lnTo>
                  <a:pt x="776096" y="3104388"/>
                </a:lnTo>
                <a:lnTo>
                  <a:pt x="0" y="1552194"/>
                </a:lnTo>
                <a:close/>
              </a:path>
            </a:pathLst>
          </a:custGeom>
          <a:ln w="57912">
            <a:solidFill>
              <a:srgbClr val="DDDDD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bg object 23"/>
          <p:cNvSpPr/>
          <p:nvPr/>
        </p:nvSpPr>
        <p:spPr>
          <a:xfrm>
            <a:off x="5376672" y="1840991"/>
            <a:ext cx="3679190" cy="3106420"/>
          </a:xfrm>
          <a:custGeom>
            <a:avLst/>
            <a:gdLst/>
            <a:ahLst/>
            <a:cxnLst/>
            <a:rect l="l" t="t" r="r" b="b"/>
            <a:pathLst>
              <a:path w="3679190" h="3106420">
                <a:moveTo>
                  <a:pt x="2902457" y="0"/>
                </a:moveTo>
                <a:lnTo>
                  <a:pt x="776477" y="0"/>
                </a:lnTo>
                <a:lnTo>
                  <a:pt x="0" y="1552956"/>
                </a:lnTo>
                <a:lnTo>
                  <a:pt x="776477" y="3105912"/>
                </a:lnTo>
                <a:lnTo>
                  <a:pt x="2902457" y="3105912"/>
                </a:lnTo>
                <a:lnTo>
                  <a:pt x="3678935" y="1552956"/>
                </a:lnTo>
                <a:lnTo>
                  <a:pt x="290245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bg object 24"/>
          <p:cNvSpPr/>
          <p:nvPr/>
        </p:nvSpPr>
        <p:spPr>
          <a:xfrm>
            <a:off x="5376672" y="1840991"/>
            <a:ext cx="3679190" cy="3106420"/>
          </a:xfrm>
          <a:custGeom>
            <a:avLst/>
            <a:gdLst/>
            <a:ahLst/>
            <a:cxnLst/>
            <a:rect l="l" t="t" r="r" b="b"/>
            <a:pathLst>
              <a:path w="3679190" h="3106420">
                <a:moveTo>
                  <a:pt x="0" y="1552956"/>
                </a:moveTo>
                <a:lnTo>
                  <a:pt x="776477" y="0"/>
                </a:lnTo>
                <a:lnTo>
                  <a:pt x="2902457" y="0"/>
                </a:lnTo>
                <a:lnTo>
                  <a:pt x="3678935" y="1552956"/>
                </a:lnTo>
                <a:lnTo>
                  <a:pt x="2902457" y="3105912"/>
                </a:lnTo>
                <a:lnTo>
                  <a:pt x="776477" y="3105912"/>
                </a:lnTo>
                <a:lnTo>
                  <a:pt x="0" y="1552956"/>
                </a:lnTo>
                <a:close/>
              </a:path>
            </a:pathLst>
          </a:custGeom>
          <a:ln w="57912">
            <a:solidFill>
              <a:srgbClr val="FF99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bg object 25"/>
          <p:cNvSpPr/>
          <p:nvPr/>
        </p:nvSpPr>
        <p:spPr>
          <a:xfrm>
            <a:off x="8407907" y="169163"/>
            <a:ext cx="3679190" cy="3106420"/>
          </a:xfrm>
          <a:custGeom>
            <a:avLst/>
            <a:gdLst/>
            <a:ahLst/>
            <a:cxnLst/>
            <a:rect l="l" t="t" r="r" b="b"/>
            <a:pathLst>
              <a:path w="3679190" h="3106420">
                <a:moveTo>
                  <a:pt x="2902458" y="0"/>
                </a:moveTo>
                <a:lnTo>
                  <a:pt x="776477" y="0"/>
                </a:lnTo>
                <a:lnTo>
                  <a:pt x="0" y="1552955"/>
                </a:lnTo>
                <a:lnTo>
                  <a:pt x="776477" y="3105911"/>
                </a:lnTo>
                <a:lnTo>
                  <a:pt x="2902458" y="3105911"/>
                </a:lnTo>
                <a:lnTo>
                  <a:pt x="3678936" y="1552955"/>
                </a:lnTo>
                <a:lnTo>
                  <a:pt x="290245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bg object 26"/>
          <p:cNvSpPr/>
          <p:nvPr/>
        </p:nvSpPr>
        <p:spPr>
          <a:xfrm>
            <a:off x="8407907" y="169163"/>
            <a:ext cx="3679190" cy="3106420"/>
          </a:xfrm>
          <a:custGeom>
            <a:avLst/>
            <a:gdLst/>
            <a:ahLst/>
            <a:cxnLst/>
            <a:rect l="l" t="t" r="r" b="b"/>
            <a:pathLst>
              <a:path w="3679190" h="3106420">
                <a:moveTo>
                  <a:pt x="0" y="1552955"/>
                </a:moveTo>
                <a:lnTo>
                  <a:pt x="776477" y="0"/>
                </a:lnTo>
                <a:lnTo>
                  <a:pt x="2902458" y="0"/>
                </a:lnTo>
                <a:lnTo>
                  <a:pt x="3678936" y="1552955"/>
                </a:lnTo>
                <a:lnTo>
                  <a:pt x="2902458" y="3105911"/>
                </a:lnTo>
                <a:lnTo>
                  <a:pt x="776477" y="3105911"/>
                </a:lnTo>
                <a:lnTo>
                  <a:pt x="0" y="1552955"/>
                </a:lnTo>
                <a:close/>
              </a:path>
            </a:pathLst>
          </a:custGeom>
          <a:ln w="57912">
            <a:solidFill>
              <a:srgbClr val="66FF3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09600" y="274320"/>
            <a:ext cx="10972800" cy="1097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609600" y="1577340"/>
            <a:ext cx="1097280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6/3/2025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5.png"/><Relationship Id="rId7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8.png"/><Relationship Id="rId11" Type="http://schemas.openxmlformats.org/officeDocument/2006/relationships/image" Target="../media/image12.jpeg"/><Relationship Id="rId5" Type="http://schemas.openxmlformats.org/officeDocument/2006/relationships/image" Target="../media/image7.jpeg"/><Relationship Id="rId10" Type="http://schemas.openxmlformats.org/officeDocument/2006/relationships/image" Target="../media/image11.jpeg"/><Relationship Id="rId4" Type="http://schemas.openxmlformats.org/officeDocument/2006/relationships/image" Target="../media/image6.jpg"/><Relationship Id="rId9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895600" y="166751"/>
            <a:ext cx="2514599" cy="279563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635" algn="ctr">
              <a:lnSpc>
                <a:spcPct val="100000"/>
              </a:lnSpc>
              <a:spcBef>
                <a:spcPts val="100"/>
              </a:spcBef>
            </a:pPr>
            <a:r>
              <a:rPr sz="1800" b="1" spc="-5" dirty="0" err="1">
                <a:latin typeface="Calibri"/>
                <a:cs typeface="Calibri"/>
              </a:rPr>
              <a:t>Maths</a:t>
            </a:r>
            <a:endParaRPr lang="en-GB" sz="1800" b="1" spc="-5" dirty="0">
              <a:latin typeface="Calibri"/>
              <a:cs typeface="Calibri"/>
            </a:endParaRPr>
          </a:p>
          <a:p>
            <a:pPr marL="635" algn="ctr">
              <a:lnSpc>
                <a:spcPct val="100000"/>
              </a:lnSpc>
              <a:spcBef>
                <a:spcPts val="100"/>
              </a:spcBef>
            </a:pPr>
            <a:r>
              <a:rPr lang="en-GB" spc="-5" dirty="0">
                <a:latin typeface="Calibri"/>
                <a:cs typeface="Calibri"/>
              </a:rPr>
              <a:t>This half term the children will continue to develop their understanding of decimals, including using formal methods to add and subtract. They will </a:t>
            </a:r>
            <a:r>
              <a:rPr lang="en-GB" spc="-5" dirty="0" smtClean="0">
                <a:latin typeface="Calibri"/>
                <a:cs typeface="Calibri"/>
              </a:rPr>
              <a:t>also look into negative numbers and converting units.</a:t>
            </a:r>
            <a:endParaRPr sz="1800" dirty="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066414" y="3576650"/>
            <a:ext cx="2092960" cy="333681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905" algn="ctr"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latin typeface="Calibri"/>
                <a:cs typeface="Calibri"/>
              </a:rPr>
              <a:t>English</a:t>
            </a:r>
            <a:endParaRPr sz="1800" dirty="0">
              <a:latin typeface="Calibri"/>
              <a:cs typeface="Calibri"/>
            </a:endParaRPr>
          </a:p>
          <a:p>
            <a:pPr marL="177165" marR="165735" algn="ctr">
              <a:lnSpc>
                <a:spcPct val="100000"/>
              </a:lnSpc>
              <a:spcBef>
                <a:spcPts val="5"/>
              </a:spcBef>
            </a:pPr>
            <a:r>
              <a:rPr lang="en-GB" sz="1800" b="1" dirty="0">
                <a:latin typeface="Calibri"/>
                <a:cs typeface="Calibri"/>
              </a:rPr>
              <a:t>The Invention of Hugo </a:t>
            </a:r>
            <a:r>
              <a:rPr lang="en-GB" sz="1800" b="1" dirty="0" err="1">
                <a:latin typeface="Calibri"/>
                <a:cs typeface="Calibri"/>
              </a:rPr>
              <a:t>Cabret</a:t>
            </a:r>
            <a:endParaRPr lang="en-GB" sz="1800" b="1" dirty="0">
              <a:latin typeface="Calibri"/>
              <a:cs typeface="Calibri"/>
            </a:endParaRPr>
          </a:p>
          <a:p>
            <a:pPr marL="177165" marR="165735" algn="ctr">
              <a:lnSpc>
                <a:spcPct val="100000"/>
              </a:lnSpc>
              <a:spcBef>
                <a:spcPts val="5"/>
              </a:spcBef>
            </a:pPr>
            <a:r>
              <a:rPr lang="en-GB" spc="-5" dirty="0">
                <a:latin typeface="Calibri"/>
                <a:cs typeface="Calibri"/>
              </a:rPr>
              <a:t>This half term the children will </a:t>
            </a:r>
            <a:r>
              <a:rPr lang="en-GB" spc="-5" dirty="0" smtClean="0">
                <a:latin typeface="Calibri"/>
                <a:cs typeface="Calibri"/>
              </a:rPr>
              <a:t>continue to explore </a:t>
            </a:r>
            <a:r>
              <a:rPr lang="en-GB" spc="-5" dirty="0">
                <a:latin typeface="Calibri"/>
                <a:cs typeface="Calibri"/>
              </a:rPr>
              <a:t>the novel The Invention of Hugo </a:t>
            </a:r>
            <a:r>
              <a:rPr lang="en-GB" spc="-5" dirty="0" err="1">
                <a:latin typeface="Calibri"/>
                <a:cs typeface="Calibri"/>
              </a:rPr>
              <a:t>Cabret</a:t>
            </a:r>
            <a:r>
              <a:rPr lang="en-GB" spc="-5" dirty="0">
                <a:latin typeface="Calibri"/>
                <a:cs typeface="Calibri"/>
              </a:rPr>
              <a:t> </a:t>
            </a:r>
            <a:r>
              <a:rPr lang="en-GB" spc="-5" dirty="0" smtClean="0">
                <a:latin typeface="Calibri"/>
                <a:cs typeface="Calibri"/>
              </a:rPr>
              <a:t>and write a mystery story </a:t>
            </a:r>
            <a:endParaRPr lang="en-GB" spc="-5" dirty="0">
              <a:latin typeface="Calibri"/>
              <a:cs typeface="Calibri"/>
            </a:endParaRPr>
          </a:p>
          <a:p>
            <a:pPr marL="12700" marR="5080" indent="635" algn="ctr">
              <a:lnSpc>
                <a:spcPct val="100000"/>
              </a:lnSpc>
            </a:pPr>
            <a:r>
              <a:rPr lang="en-GB" sz="1800" spc="-5" dirty="0">
                <a:latin typeface="Calibri"/>
                <a:cs typeface="Calibri"/>
              </a:rPr>
              <a:t>.</a:t>
            </a:r>
            <a:endParaRPr sz="1800" dirty="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268577" y="1872118"/>
            <a:ext cx="3882178" cy="30854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692150" marR="681990" indent="-635" algn="ctr"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latin typeface="Calibri"/>
                <a:cs typeface="Calibri"/>
              </a:rPr>
              <a:t>Science </a:t>
            </a:r>
            <a:r>
              <a:rPr sz="1800" b="1" spc="5" dirty="0">
                <a:latin typeface="Calibri"/>
                <a:cs typeface="Calibri"/>
              </a:rPr>
              <a:t> </a:t>
            </a:r>
            <a:endParaRPr lang="en-GB" sz="1800" b="1" spc="5" dirty="0">
              <a:latin typeface="Calibri"/>
              <a:cs typeface="Calibri"/>
            </a:endParaRPr>
          </a:p>
          <a:p>
            <a:pPr marL="692150" marR="681990" indent="-635" algn="ctr">
              <a:lnSpc>
                <a:spcPct val="100000"/>
              </a:lnSpc>
              <a:spcBef>
                <a:spcPts val="100"/>
              </a:spcBef>
            </a:pPr>
            <a:r>
              <a:rPr lang="en-GB" sz="1800" b="1" spc="-10" dirty="0" smtClean="0">
                <a:latin typeface="Calibri"/>
                <a:cs typeface="Calibri"/>
              </a:rPr>
              <a:t>Animals i</a:t>
            </a:r>
            <a:r>
              <a:rPr lang="en-GB" b="1" spc="-10" dirty="0" smtClean="0">
                <a:latin typeface="Calibri"/>
                <a:cs typeface="Calibri"/>
              </a:rPr>
              <a:t>n</a:t>
            </a:r>
            <a:r>
              <a:rPr lang="en-GB" sz="1800" b="1" spc="-10" dirty="0" smtClean="0">
                <a:latin typeface="Calibri"/>
                <a:cs typeface="Calibri"/>
              </a:rPr>
              <a:t>cluding humans</a:t>
            </a:r>
          </a:p>
          <a:p>
            <a:pPr marL="692150" marR="681990" indent="-635" algn="ctr">
              <a:lnSpc>
                <a:spcPct val="100000"/>
              </a:lnSpc>
              <a:spcBef>
                <a:spcPts val="100"/>
              </a:spcBef>
            </a:pPr>
            <a:r>
              <a:rPr lang="en-GB" sz="1800" dirty="0" smtClean="0">
                <a:latin typeface="Calibri"/>
                <a:cs typeface="Calibri"/>
              </a:rPr>
              <a:t>The </a:t>
            </a:r>
            <a:r>
              <a:rPr lang="en-GB" sz="1800" dirty="0">
                <a:latin typeface="Calibri"/>
                <a:cs typeface="Calibri"/>
              </a:rPr>
              <a:t>children will learn </a:t>
            </a:r>
            <a:r>
              <a:rPr lang="en-GB" sz="1800" dirty="0" smtClean="0">
                <a:latin typeface="Calibri"/>
                <a:cs typeface="Calibri"/>
              </a:rPr>
              <a:t>about animals including humans. They will look, in detail, at the different stages in a humans lif</a:t>
            </a:r>
            <a:r>
              <a:rPr lang="en-GB" dirty="0" smtClean="0">
                <a:latin typeface="Calibri"/>
                <a:cs typeface="Calibri"/>
              </a:rPr>
              <a:t>e cycle. Additionally, they will look at the gestation periods and life span of different animals. </a:t>
            </a:r>
            <a:endParaRPr sz="1800" dirty="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878159" y="3762780"/>
            <a:ext cx="2825936" cy="224163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lang="en-GB" b="1" dirty="0" smtClean="0">
                <a:latin typeface="Calibri"/>
                <a:cs typeface="Calibri"/>
              </a:rPr>
              <a:t>DT</a:t>
            </a:r>
          </a:p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lang="en-GB" b="1" dirty="0" smtClean="0">
                <a:latin typeface="Calibri"/>
                <a:cs typeface="Calibri"/>
              </a:rPr>
              <a:t>Mechanisms</a:t>
            </a:r>
            <a:endParaRPr lang="en-GB" b="1" dirty="0" smtClean="0">
              <a:latin typeface="Calibri"/>
              <a:cs typeface="Calibri"/>
            </a:endParaRPr>
          </a:p>
          <a:p>
            <a:pPr marL="12700" marR="5080" algn="ctr">
              <a:lnSpc>
                <a:spcPct val="100000"/>
              </a:lnSpc>
            </a:pPr>
            <a:r>
              <a:rPr lang="en-GB" spc="-5" dirty="0" smtClean="0">
                <a:latin typeface="Calibri"/>
                <a:cs typeface="Calibri"/>
              </a:rPr>
              <a:t>The </a:t>
            </a:r>
            <a:r>
              <a:rPr lang="en-GB" spc="-5" dirty="0">
                <a:latin typeface="Calibri"/>
                <a:cs typeface="Calibri"/>
              </a:rPr>
              <a:t>children </a:t>
            </a:r>
            <a:r>
              <a:rPr lang="en-GB" spc="-5" dirty="0" smtClean="0">
                <a:latin typeface="Calibri"/>
                <a:cs typeface="Calibri"/>
              </a:rPr>
              <a:t>will </a:t>
            </a:r>
            <a:r>
              <a:rPr lang="en-GB" spc="-5" dirty="0" smtClean="0">
                <a:latin typeface="Calibri"/>
                <a:cs typeface="Calibri"/>
              </a:rPr>
              <a:t>explore cams and pulleys to create our very own punishment machine based on our crime and punishment topic last half term. </a:t>
            </a:r>
            <a:endParaRPr lang="en-GB" sz="1800" spc="-5" dirty="0">
              <a:latin typeface="Calibri"/>
              <a:cs typeface="Calibri"/>
            </a:endParaRPr>
          </a:p>
        </p:txBody>
      </p:sp>
      <p:pic>
        <p:nvPicPr>
          <p:cNvPr id="6" name="object 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37387" y="1840992"/>
            <a:ext cx="1624584" cy="1624584"/>
          </a:xfrm>
          <a:prstGeom prst="rect">
            <a:avLst/>
          </a:prstGeom>
        </p:spPr>
      </p:pic>
      <p:sp>
        <p:nvSpPr>
          <p:cNvPr id="7" name="object 7"/>
          <p:cNvSpPr txBox="1"/>
          <p:nvPr/>
        </p:nvSpPr>
        <p:spPr>
          <a:xfrm>
            <a:off x="149453" y="3347669"/>
            <a:ext cx="2200275" cy="940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6000" spc="-140" dirty="0">
                <a:solidFill>
                  <a:srgbClr val="FFFFFF"/>
                </a:solidFill>
                <a:latin typeface="Arial MT"/>
                <a:cs typeface="Arial MT"/>
              </a:rPr>
              <a:t>Year</a:t>
            </a:r>
            <a:r>
              <a:rPr sz="6000" spc="-9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6000" dirty="0">
                <a:solidFill>
                  <a:srgbClr val="FFFFFF"/>
                </a:solidFill>
                <a:latin typeface="Arial MT"/>
                <a:cs typeface="Arial MT"/>
              </a:rPr>
              <a:t>5</a:t>
            </a:r>
            <a:endParaRPr sz="6000">
              <a:latin typeface="Arial MT"/>
              <a:cs typeface="Arial MT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773502" y="5259882"/>
            <a:ext cx="2782935" cy="1489075"/>
          </a:xfrm>
          <a:prstGeom prst="rect">
            <a:avLst/>
          </a:prstGeom>
        </p:spPr>
        <p:txBody>
          <a:bodyPr vert="horz" wrap="square" lIns="0" tIns="12700" rIns="0" bIns="0" rtlCol="0" anchor="t">
            <a:spAutoFit/>
          </a:bodyPr>
          <a:lstStyle/>
          <a:p>
            <a:pPr marL="891540" marR="5080" indent="-879475" algn="ctr">
              <a:spcBef>
                <a:spcPts val="100"/>
              </a:spcBef>
            </a:pPr>
            <a:r>
              <a:rPr lang="en-GB" sz="4800" spc="-5" dirty="0">
                <a:solidFill>
                  <a:srgbClr val="FFFFFF"/>
                </a:solidFill>
                <a:latin typeface="Arial MT"/>
                <a:cs typeface="Arial MT"/>
              </a:rPr>
              <a:t>Summer</a:t>
            </a:r>
            <a:endParaRPr lang="en-US" sz="4800" dirty="0">
              <a:solidFill>
                <a:srgbClr val="000000"/>
              </a:solidFill>
              <a:latin typeface="Arial MT"/>
              <a:cs typeface="Arial MT"/>
            </a:endParaRPr>
          </a:p>
          <a:p>
            <a:pPr marL="891540" marR="5080" indent="-879475" algn="ctr">
              <a:lnSpc>
                <a:spcPct val="100000"/>
              </a:lnSpc>
              <a:spcBef>
                <a:spcPts val="100"/>
              </a:spcBef>
            </a:pPr>
            <a:r>
              <a:rPr lang="en-US" sz="4800" dirty="0">
                <a:solidFill>
                  <a:srgbClr val="FFFFFF"/>
                </a:solidFill>
                <a:latin typeface="Arial MT"/>
                <a:cs typeface="Arial MT"/>
              </a:rPr>
              <a:t>2</a:t>
            </a:r>
            <a:endParaRPr lang="en-US" sz="4800" dirty="0">
              <a:latin typeface="Arial MT"/>
              <a:cs typeface="Arial MT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8991599" y="502675"/>
            <a:ext cx="2599055" cy="22288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540" algn="ctr">
              <a:lnSpc>
                <a:spcPct val="100000"/>
              </a:lnSpc>
              <a:spcBef>
                <a:spcPts val="100"/>
              </a:spcBef>
            </a:pPr>
            <a:r>
              <a:rPr lang="en-GB" sz="1800" b="1" spc="-5" dirty="0" smtClean="0">
                <a:latin typeface="Calibri"/>
                <a:cs typeface="Calibri"/>
              </a:rPr>
              <a:t>Geography </a:t>
            </a:r>
            <a:endParaRPr sz="1800" dirty="0">
              <a:latin typeface="Calibri"/>
              <a:cs typeface="Calibri"/>
            </a:endParaRPr>
          </a:p>
          <a:p>
            <a:pPr marL="37465" marR="30480" indent="-1270" algn="ctr">
              <a:lnSpc>
                <a:spcPct val="100000"/>
              </a:lnSpc>
            </a:pPr>
            <a:r>
              <a:rPr lang="en-GB" b="1" spc="-5" dirty="0" smtClean="0">
                <a:latin typeface="Calibri"/>
                <a:cs typeface="Calibri"/>
              </a:rPr>
              <a:t>Land use</a:t>
            </a:r>
            <a:endParaRPr lang="en-GB" b="1" spc="-5" dirty="0">
              <a:latin typeface="Calibri"/>
              <a:cs typeface="Calibri"/>
            </a:endParaRPr>
          </a:p>
          <a:p>
            <a:pPr marL="37465" marR="30480" indent="-1270" algn="ctr">
              <a:lnSpc>
                <a:spcPct val="100000"/>
              </a:lnSpc>
            </a:pPr>
            <a:r>
              <a:rPr lang="en-GB" spc="-5" dirty="0">
                <a:latin typeface="Calibri"/>
                <a:cs typeface="Calibri"/>
              </a:rPr>
              <a:t>The children will learn </a:t>
            </a:r>
            <a:r>
              <a:rPr lang="en-GB" spc="-5" dirty="0" smtClean="0">
                <a:latin typeface="Calibri"/>
                <a:cs typeface="Calibri"/>
              </a:rPr>
              <a:t>look at the rural and urban land use within the UK. They will also create a sketch map based on the local area.  </a:t>
            </a:r>
            <a:endParaRPr lang="en-GB" spc="-5" dirty="0">
              <a:latin typeface="Calibri"/>
              <a:cs typeface="Calibri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6765" y="4091537"/>
            <a:ext cx="1685925" cy="2626051"/>
          </a:xfrm>
          <a:prstGeom prst="rect">
            <a:avLst/>
          </a:prstGeom>
        </p:spPr>
      </p:pic>
      <p:pic>
        <p:nvPicPr>
          <p:cNvPr id="9" name="Picture 2" descr="Identifying the Difference Between Rural, Urban &amp; Suburban | YourDictionary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4027"/>
          <a:stretch/>
        </p:blipFill>
        <p:spPr bwMode="auto">
          <a:xfrm>
            <a:off x="6243828" y="0"/>
            <a:ext cx="1954453" cy="1663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34112" y="1616963"/>
            <a:ext cx="2769235" cy="3554095"/>
            <a:chOff x="134112" y="1616963"/>
            <a:chExt cx="2769235" cy="3554095"/>
          </a:xfrm>
        </p:grpSpPr>
        <p:sp>
          <p:nvSpPr>
            <p:cNvPr id="3" name="object 3"/>
            <p:cNvSpPr/>
            <p:nvPr/>
          </p:nvSpPr>
          <p:spPr>
            <a:xfrm>
              <a:off x="172212" y="1655063"/>
              <a:ext cx="2693035" cy="3477895"/>
            </a:xfrm>
            <a:custGeom>
              <a:avLst/>
              <a:gdLst/>
              <a:ahLst/>
              <a:cxnLst/>
              <a:rect l="l" t="t" r="r" b="b"/>
              <a:pathLst>
                <a:path w="2693035" h="3477895">
                  <a:moveTo>
                    <a:pt x="1835658" y="0"/>
                  </a:moveTo>
                  <a:lnTo>
                    <a:pt x="0" y="0"/>
                  </a:lnTo>
                  <a:lnTo>
                    <a:pt x="0" y="3477768"/>
                  </a:lnTo>
                  <a:lnTo>
                    <a:pt x="1835658" y="3477768"/>
                  </a:lnTo>
                  <a:lnTo>
                    <a:pt x="2692908" y="1738884"/>
                  </a:lnTo>
                  <a:lnTo>
                    <a:pt x="183565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172212" y="1655063"/>
              <a:ext cx="2693035" cy="3477895"/>
            </a:xfrm>
            <a:custGeom>
              <a:avLst/>
              <a:gdLst/>
              <a:ahLst/>
              <a:cxnLst/>
              <a:rect l="l" t="t" r="r" b="b"/>
              <a:pathLst>
                <a:path w="2693035" h="3477895">
                  <a:moveTo>
                    <a:pt x="0" y="0"/>
                  </a:moveTo>
                  <a:lnTo>
                    <a:pt x="1835658" y="0"/>
                  </a:lnTo>
                  <a:lnTo>
                    <a:pt x="2692908" y="1738884"/>
                  </a:lnTo>
                  <a:lnTo>
                    <a:pt x="1835658" y="3477768"/>
                  </a:lnTo>
                  <a:lnTo>
                    <a:pt x="0" y="3477768"/>
                  </a:lnTo>
                  <a:lnTo>
                    <a:pt x="0" y="0"/>
                  </a:lnTo>
                  <a:close/>
                </a:path>
              </a:pathLst>
            </a:custGeom>
            <a:ln w="762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/>
          <p:nvPr/>
        </p:nvSpPr>
        <p:spPr>
          <a:xfrm>
            <a:off x="3240151" y="218008"/>
            <a:ext cx="1797050" cy="139781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905" algn="ctr"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latin typeface="Calibri"/>
                <a:cs typeface="Calibri"/>
              </a:rPr>
              <a:t>PE</a:t>
            </a:r>
            <a:endParaRPr sz="1800" dirty="0">
              <a:latin typeface="Calibri"/>
              <a:cs typeface="Calibri"/>
            </a:endParaRPr>
          </a:p>
          <a:p>
            <a:pPr marL="12700" marR="5080" indent="1270" algn="ctr">
              <a:lnSpc>
                <a:spcPct val="100000"/>
              </a:lnSpc>
              <a:spcBef>
                <a:spcPts val="5"/>
              </a:spcBef>
            </a:pPr>
            <a:r>
              <a:rPr lang="en-GB" sz="1800" spc="-10" dirty="0">
                <a:latin typeface="Calibri"/>
                <a:cs typeface="Calibri"/>
              </a:rPr>
              <a:t>The children </a:t>
            </a:r>
            <a:r>
              <a:rPr lang="en-GB" sz="1800" spc="-10" dirty="0" smtClean="0">
                <a:latin typeface="Calibri"/>
                <a:cs typeface="Calibri"/>
              </a:rPr>
              <a:t>will learn skills in cricket and gymnastics. </a:t>
            </a:r>
            <a:endParaRPr sz="1800" dirty="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128264" y="3606545"/>
            <a:ext cx="1908175" cy="114646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1800" b="1" spc="-10" dirty="0">
                <a:latin typeface="Calibri"/>
                <a:cs typeface="Calibri"/>
              </a:rPr>
              <a:t>RE</a:t>
            </a:r>
            <a:endParaRPr lang="en-GB" sz="1800" b="1" spc="-10" dirty="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lang="en-GB" spc="-10" dirty="0" smtClean="0">
                <a:latin typeface="Calibri"/>
                <a:cs typeface="Calibri"/>
              </a:rPr>
              <a:t>Judaism:</a:t>
            </a:r>
          </a:p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lang="en-GB" spc="-10" dirty="0" smtClean="0">
                <a:latin typeface="Calibri"/>
                <a:cs typeface="Calibri"/>
              </a:rPr>
              <a:t>Do people need laws to guide them?</a:t>
            </a:r>
            <a:endParaRPr sz="1800" dirty="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009042" y="1890394"/>
            <a:ext cx="4380625" cy="197746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704215" marR="695325" indent="1270" algn="ctr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latin typeface="Calibri"/>
                <a:cs typeface="Calibri"/>
              </a:rPr>
              <a:t>Computing</a:t>
            </a:r>
            <a:endParaRPr lang="en-GB" sz="1800" b="1" spc="-5" dirty="0">
              <a:latin typeface="Calibri"/>
              <a:cs typeface="Calibri"/>
            </a:endParaRPr>
          </a:p>
          <a:p>
            <a:pPr marL="704215" marR="695325" indent="1270" algn="ctr">
              <a:lnSpc>
                <a:spcPct val="100000"/>
              </a:lnSpc>
              <a:spcBef>
                <a:spcPts val="100"/>
              </a:spcBef>
            </a:pPr>
            <a:r>
              <a:rPr lang="en-GB" sz="1800" b="1" spc="-10" dirty="0" smtClean="0">
                <a:latin typeface="Calibri"/>
                <a:cs typeface="Calibri"/>
              </a:rPr>
              <a:t>Programming B</a:t>
            </a:r>
            <a:endParaRPr lang="en-GB" sz="1800" b="1" spc="-10" dirty="0">
              <a:latin typeface="Calibri"/>
              <a:cs typeface="Calibri"/>
            </a:endParaRPr>
          </a:p>
          <a:p>
            <a:pPr marL="704215" marR="695325" indent="1270" algn="ctr">
              <a:lnSpc>
                <a:spcPct val="100000"/>
              </a:lnSpc>
              <a:spcBef>
                <a:spcPts val="100"/>
              </a:spcBef>
            </a:pPr>
            <a:r>
              <a:rPr lang="en-GB" spc="-10" dirty="0">
                <a:latin typeface="Calibri"/>
                <a:cs typeface="Calibri"/>
              </a:rPr>
              <a:t>The children will </a:t>
            </a:r>
            <a:r>
              <a:rPr lang="en-GB" spc="-10" dirty="0" smtClean="0">
                <a:latin typeface="Calibri"/>
                <a:cs typeface="Calibri"/>
              </a:rPr>
              <a:t>be looking at conditions within programming and will design their own quiz based on true or false questions.</a:t>
            </a:r>
            <a:endParaRPr sz="1800" dirty="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9246234" y="228346"/>
            <a:ext cx="2009775" cy="167481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latin typeface="Calibri"/>
                <a:cs typeface="Calibri"/>
              </a:rPr>
              <a:t>Music</a:t>
            </a:r>
            <a:endParaRPr sz="1800" dirty="0">
              <a:latin typeface="Calibri"/>
              <a:cs typeface="Calibri"/>
            </a:endParaRPr>
          </a:p>
          <a:p>
            <a:pPr marL="12700" marR="5080" algn="ctr">
              <a:lnSpc>
                <a:spcPct val="100000"/>
              </a:lnSpc>
            </a:pPr>
            <a:r>
              <a:rPr lang="en-GB" spc="-10" dirty="0">
                <a:latin typeface="Calibri"/>
                <a:cs typeface="Calibri"/>
              </a:rPr>
              <a:t>The c</a:t>
            </a:r>
            <a:r>
              <a:rPr sz="1800" spc="-10" dirty="0" err="1">
                <a:latin typeface="Calibri"/>
                <a:cs typeface="Calibri"/>
              </a:rPr>
              <a:t>hildren</a:t>
            </a:r>
            <a:r>
              <a:rPr sz="1800" spc="10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will</a:t>
            </a:r>
            <a:r>
              <a:rPr sz="1800" spc="-10" dirty="0">
                <a:latin typeface="Calibri"/>
                <a:cs typeface="Calibri"/>
              </a:rPr>
              <a:t> </a:t>
            </a:r>
            <a:r>
              <a:rPr lang="en-GB" sz="1800" spc="-10" dirty="0">
                <a:latin typeface="Calibri"/>
                <a:cs typeface="Calibri"/>
              </a:rPr>
              <a:t>be listening to and learning ‘Dancing in the Street’ By Martha and the </a:t>
            </a:r>
            <a:r>
              <a:rPr lang="en-GB" sz="1800" spc="-10" dirty="0" err="1">
                <a:latin typeface="Calibri"/>
                <a:cs typeface="Calibri"/>
              </a:rPr>
              <a:t>Vandellas</a:t>
            </a:r>
            <a:endParaRPr sz="1800" dirty="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8763001" y="3498689"/>
            <a:ext cx="3032759" cy="22288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905" algn="ctr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latin typeface="Calibri"/>
                <a:cs typeface="Calibri"/>
              </a:rPr>
              <a:t>PSHE</a:t>
            </a:r>
            <a:endParaRPr sz="1800" dirty="0">
              <a:latin typeface="Calibri"/>
              <a:cs typeface="Calibri"/>
            </a:endParaRPr>
          </a:p>
          <a:p>
            <a:pPr marL="12700" marR="5080" indent="-1905" algn="ctr">
              <a:lnSpc>
                <a:spcPct val="100000"/>
              </a:lnSpc>
              <a:spcBef>
                <a:spcPts val="5"/>
              </a:spcBef>
            </a:pPr>
            <a:r>
              <a:rPr lang="en-GB" sz="1800" b="1" spc="-10" dirty="0" smtClean="0">
                <a:latin typeface="Calibri"/>
                <a:cs typeface="Calibri"/>
              </a:rPr>
              <a:t>Changing me</a:t>
            </a:r>
            <a:endParaRPr lang="en-GB" sz="1800" b="1" spc="-10" dirty="0">
              <a:latin typeface="Calibri"/>
              <a:cs typeface="Calibri"/>
            </a:endParaRPr>
          </a:p>
          <a:p>
            <a:pPr marL="12700" marR="5080" indent="-1905" algn="ctr">
              <a:lnSpc>
                <a:spcPct val="100000"/>
              </a:lnSpc>
              <a:spcBef>
                <a:spcPts val="5"/>
              </a:spcBef>
            </a:pPr>
            <a:r>
              <a:rPr lang="en-GB" spc="-10" dirty="0">
                <a:latin typeface="Calibri"/>
                <a:cs typeface="Calibri"/>
              </a:rPr>
              <a:t>The </a:t>
            </a:r>
            <a:r>
              <a:rPr sz="1800" spc="-10" dirty="0">
                <a:latin typeface="Calibri"/>
                <a:cs typeface="Calibri"/>
              </a:rPr>
              <a:t>children</a:t>
            </a:r>
            <a:r>
              <a:rPr sz="1800" spc="20" dirty="0">
                <a:latin typeface="Calibri"/>
                <a:cs typeface="Calibri"/>
              </a:rPr>
              <a:t> </a:t>
            </a:r>
            <a:r>
              <a:rPr lang="en-GB" spc="-5" dirty="0">
                <a:latin typeface="Calibri"/>
                <a:cs typeface="Calibri"/>
              </a:rPr>
              <a:t>will be </a:t>
            </a:r>
            <a:r>
              <a:rPr lang="en-GB" spc="-5" dirty="0" smtClean="0">
                <a:latin typeface="Calibri"/>
                <a:cs typeface="Calibri"/>
              </a:rPr>
              <a:t>considering how media can have influence on your body image. We will also have a visitor to explain how the body changes as they develop into an adolescent. </a:t>
            </a:r>
            <a:endParaRPr sz="1800" dirty="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762406" y="1740534"/>
            <a:ext cx="80899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20" dirty="0">
                <a:latin typeface="Calibri"/>
                <a:cs typeface="Calibri"/>
              </a:rPr>
              <a:t>Key</a:t>
            </a:r>
            <a:r>
              <a:rPr sz="1800" b="1" spc="-80" dirty="0">
                <a:latin typeface="Calibri"/>
                <a:cs typeface="Calibri"/>
              </a:rPr>
              <a:t> </a:t>
            </a:r>
            <a:r>
              <a:rPr sz="1800" b="1" spc="-50" dirty="0">
                <a:latin typeface="Calibri"/>
                <a:cs typeface="Calibri"/>
              </a:rPr>
              <a:t>Text</a:t>
            </a:r>
            <a:endParaRPr sz="1800" dirty="0">
              <a:latin typeface="Calibri"/>
              <a:cs typeface="Calibri"/>
            </a:endParaRPr>
          </a:p>
        </p:txBody>
      </p:sp>
      <p:grpSp>
        <p:nvGrpSpPr>
          <p:cNvPr id="12" name="object 12"/>
          <p:cNvGrpSpPr/>
          <p:nvPr/>
        </p:nvGrpSpPr>
        <p:grpSpPr>
          <a:xfrm>
            <a:off x="5788152" y="42671"/>
            <a:ext cx="2794000" cy="1663064"/>
            <a:chOff x="5788152" y="42671"/>
            <a:chExt cx="2794000" cy="1663064"/>
          </a:xfrm>
        </p:grpSpPr>
        <p:sp>
          <p:nvSpPr>
            <p:cNvPr id="13" name="object 13"/>
            <p:cNvSpPr/>
            <p:nvPr/>
          </p:nvSpPr>
          <p:spPr>
            <a:xfrm>
              <a:off x="5807202" y="61721"/>
              <a:ext cx="2755900" cy="1624965"/>
            </a:xfrm>
            <a:custGeom>
              <a:avLst/>
              <a:gdLst/>
              <a:ahLst/>
              <a:cxnLst/>
              <a:rect l="l" t="t" r="r" b="b"/>
              <a:pathLst>
                <a:path w="2755900" h="1624964">
                  <a:moveTo>
                    <a:pt x="1377696" y="0"/>
                  </a:moveTo>
                  <a:lnTo>
                    <a:pt x="895603" y="249174"/>
                  </a:lnTo>
                  <a:lnTo>
                    <a:pt x="272923" y="321817"/>
                  </a:lnTo>
                  <a:lnTo>
                    <a:pt x="294386" y="705103"/>
                  </a:lnTo>
                  <a:lnTo>
                    <a:pt x="0" y="1044828"/>
                  </a:lnTo>
                  <a:lnTo>
                    <a:pt x="508888" y="1273555"/>
                  </a:lnTo>
                  <a:lnTo>
                    <a:pt x="764540" y="1624583"/>
                  </a:lnTo>
                  <a:lnTo>
                    <a:pt x="1377696" y="1526666"/>
                  </a:lnTo>
                  <a:lnTo>
                    <a:pt x="1990852" y="1624583"/>
                  </a:lnTo>
                  <a:lnTo>
                    <a:pt x="2246503" y="1273555"/>
                  </a:lnTo>
                  <a:lnTo>
                    <a:pt x="2755392" y="1044828"/>
                  </a:lnTo>
                  <a:lnTo>
                    <a:pt x="2461005" y="705103"/>
                  </a:lnTo>
                  <a:lnTo>
                    <a:pt x="2482469" y="321817"/>
                  </a:lnTo>
                  <a:lnTo>
                    <a:pt x="1859788" y="249174"/>
                  </a:lnTo>
                  <a:lnTo>
                    <a:pt x="1377696" y="0"/>
                  </a:lnTo>
                  <a:close/>
                </a:path>
              </a:pathLst>
            </a:custGeom>
            <a:solidFill>
              <a:srgbClr val="FFFF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5807202" y="61721"/>
              <a:ext cx="2755900" cy="1624965"/>
            </a:xfrm>
            <a:custGeom>
              <a:avLst/>
              <a:gdLst/>
              <a:ahLst/>
              <a:cxnLst/>
              <a:rect l="l" t="t" r="r" b="b"/>
              <a:pathLst>
                <a:path w="2755900" h="1624964">
                  <a:moveTo>
                    <a:pt x="0" y="1044828"/>
                  </a:moveTo>
                  <a:lnTo>
                    <a:pt x="294386" y="705103"/>
                  </a:lnTo>
                  <a:lnTo>
                    <a:pt x="272923" y="321817"/>
                  </a:lnTo>
                  <a:lnTo>
                    <a:pt x="895603" y="249174"/>
                  </a:lnTo>
                  <a:lnTo>
                    <a:pt x="1377696" y="0"/>
                  </a:lnTo>
                  <a:lnTo>
                    <a:pt x="1859788" y="249174"/>
                  </a:lnTo>
                  <a:lnTo>
                    <a:pt x="2482469" y="321817"/>
                  </a:lnTo>
                  <a:lnTo>
                    <a:pt x="2461005" y="705103"/>
                  </a:lnTo>
                  <a:lnTo>
                    <a:pt x="2755392" y="1044828"/>
                  </a:lnTo>
                  <a:lnTo>
                    <a:pt x="2246503" y="1273555"/>
                  </a:lnTo>
                  <a:lnTo>
                    <a:pt x="1990852" y="1624583"/>
                  </a:lnTo>
                  <a:lnTo>
                    <a:pt x="1377696" y="1526666"/>
                  </a:lnTo>
                  <a:lnTo>
                    <a:pt x="764540" y="1624583"/>
                  </a:lnTo>
                  <a:lnTo>
                    <a:pt x="508888" y="1273555"/>
                  </a:lnTo>
                  <a:lnTo>
                    <a:pt x="0" y="1044828"/>
                  </a:lnTo>
                  <a:close/>
                </a:path>
              </a:pathLst>
            </a:custGeom>
            <a:ln w="38100">
              <a:solidFill>
                <a:srgbClr val="E7E6E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5" name="object 15"/>
          <p:cNvSpPr txBox="1"/>
          <p:nvPr/>
        </p:nvSpPr>
        <p:spPr>
          <a:xfrm>
            <a:off x="6346952" y="363002"/>
            <a:ext cx="1676400" cy="56682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" algn="ctr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latin typeface="Calibri"/>
                <a:cs typeface="Calibri"/>
              </a:rPr>
              <a:t>ENRICHMENT</a:t>
            </a:r>
            <a:endParaRPr sz="1800" dirty="0">
              <a:latin typeface="Calibri"/>
              <a:cs typeface="Calibri"/>
            </a:endParaRPr>
          </a:p>
          <a:p>
            <a:pPr marL="12065" marR="5080" algn="ctr">
              <a:lnSpc>
                <a:spcPct val="100000"/>
              </a:lnSpc>
              <a:spcBef>
                <a:spcPts val="25"/>
              </a:spcBef>
            </a:pPr>
            <a:r>
              <a:rPr lang="en-GB" dirty="0">
                <a:latin typeface="Calibri"/>
                <a:cs typeface="Calibri"/>
              </a:rPr>
              <a:t>Linking Project!</a:t>
            </a:r>
            <a:endParaRPr dirty="0">
              <a:latin typeface="Calibri"/>
              <a:cs typeface="Calibri"/>
            </a:endParaRPr>
          </a:p>
        </p:txBody>
      </p:sp>
      <p:pic>
        <p:nvPicPr>
          <p:cNvPr id="16" name="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335523" y="5029198"/>
            <a:ext cx="3834383" cy="1799842"/>
          </a:xfrm>
          <a:prstGeom prst="rect">
            <a:avLst/>
          </a:prstGeom>
        </p:spPr>
      </p:pic>
      <p:sp>
        <p:nvSpPr>
          <p:cNvPr id="17" name="object 17"/>
          <p:cNvSpPr txBox="1"/>
          <p:nvPr/>
        </p:nvSpPr>
        <p:spPr>
          <a:xfrm>
            <a:off x="5807202" y="5137862"/>
            <a:ext cx="2856865" cy="141064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649605" marR="641350" indent="-1270" algn="ctr">
              <a:lnSpc>
                <a:spcPct val="100000"/>
              </a:lnSpc>
              <a:spcBef>
                <a:spcPts val="100"/>
              </a:spcBef>
            </a:pPr>
            <a:r>
              <a:rPr sz="1800" b="1" spc="-10" dirty="0">
                <a:latin typeface="Calibri"/>
                <a:cs typeface="Calibri"/>
              </a:rPr>
              <a:t>French </a:t>
            </a:r>
            <a:r>
              <a:rPr sz="1800" b="1" spc="-5" dirty="0">
                <a:latin typeface="Calibri"/>
                <a:cs typeface="Calibri"/>
              </a:rPr>
              <a:t> </a:t>
            </a:r>
            <a:endParaRPr lang="en-GB" sz="1800" b="1" spc="-5" dirty="0">
              <a:latin typeface="Calibri"/>
              <a:cs typeface="Calibri"/>
            </a:endParaRPr>
          </a:p>
          <a:p>
            <a:pPr marL="649605" marR="641350" indent="-1270" algn="ctr">
              <a:lnSpc>
                <a:spcPct val="100000"/>
              </a:lnSpc>
              <a:spcBef>
                <a:spcPts val="100"/>
              </a:spcBef>
            </a:pPr>
            <a:r>
              <a:rPr lang="en-GB" sz="1800" b="1" spc="-30" dirty="0" smtClean="0">
                <a:latin typeface="Calibri"/>
                <a:cs typeface="Calibri"/>
              </a:rPr>
              <a:t>Eating out</a:t>
            </a:r>
            <a:endParaRPr sz="1800" dirty="0">
              <a:latin typeface="Calibri"/>
              <a:cs typeface="Calibri"/>
            </a:endParaRPr>
          </a:p>
          <a:p>
            <a:pPr marL="12700" marR="5080" indent="-1905" algn="ctr">
              <a:lnSpc>
                <a:spcPct val="100000"/>
              </a:lnSpc>
            </a:pPr>
            <a:r>
              <a:rPr lang="en-GB" spc="-10" dirty="0">
                <a:cs typeface="Calibri"/>
              </a:rPr>
              <a:t>The children will learn </a:t>
            </a:r>
            <a:r>
              <a:rPr lang="en-GB" spc="-10" dirty="0" smtClean="0">
                <a:cs typeface="Calibri"/>
              </a:rPr>
              <a:t>about places to eat and food on the menu. </a:t>
            </a:r>
            <a:endParaRPr sz="1800" dirty="0">
              <a:latin typeface="Calibri"/>
              <a:cs typeface="Calibri"/>
            </a:endParaRPr>
          </a:p>
        </p:txBody>
      </p:sp>
      <p:pic>
        <p:nvPicPr>
          <p:cNvPr id="18" name="object 1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856141" y="3976280"/>
            <a:ext cx="971241" cy="875471"/>
          </a:xfrm>
          <a:prstGeom prst="rect">
            <a:avLst/>
          </a:prstGeom>
        </p:spPr>
      </p:pic>
      <p:pic>
        <p:nvPicPr>
          <p:cNvPr id="19" name="object 19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9890320" y="5784066"/>
            <a:ext cx="813817" cy="698078"/>
          </a:xfrm>
          <a:prstGeom prst="rect">
            <a:avLst/>
          </a:prstGeom>
        </p:spPr>
      </p:pic>
      <p:sp>
        <p:nvSpPr>
          <p:cNvPr id="31" name="Rectangle 5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​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 </a:t>
            </a:r>
            <a:r>
              <a:rPr kumimoji="0" lang="en-US" altLang="en-US" sz="27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​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 </a:t>
            </a:r>
            <a:endParaRPr kumimoji="0" lang="en-US" altLang="en-US" sz="9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9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​ </a:t>
            </a:r>
          </a:p>
        </p:txBody>
      </p:sp>
      <p:sp>
        <p:nvSpPr>
          <p:cNvPr id="32" name="AutoShape 7" descr="data:image/gif;base64,R0lGODlhAQABAPABAP///wAAACH5BAEKAAAALAAAAAABAAEAAAICRAEAOw=="/>
          <p:cNvSpPr>
            <a:spLocks noChangeAspect="1" noChangeArrowheads="1"/>
          </p:cNvSpPr>
          <p:nvPr/>
        </p:nvSpPr>
        <p:spPr bwMode="auto">
          <a:xfrm>
            <a:off x="155575" y="138113"/>
            <a:ext cx="142875" cy="142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054" name="Picture 6" descr="Martha Reeves &amp; The Vandellas – Dancing In The Street (1973, Vinyl) -  Discogs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34514" y="1903163"/>
            <a:ext cx="1325430" cy="1316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ands Clipart Hand Holding - Holding Hands Logo Png, Transparent Png - vhv">
            <a:extLst>
              <a:ext uri="{FF2B5EF4-FFF2-40B4-BE49-F238E27FC236}">
                <a16:creationId xmlns:a16="http://schemas.microsoft.com/office/drawing/2014/main" id="{1229FB07-E3C7-424D-9FB7-7F86D187BD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6159" b="91546" l="5000" r="93256">
                        <a14:foregroundMark x1="5000" y1="28140" x2="5000" y2="28140"/>
                        <a14:foregroundMark x1="29767" y1="7005" x2="29767" y2="7005"/>
                        <a14:foregroundMark x1="93488" y1="27778" x2="93488" y2="27778"/>
                        <a14:foregroundMark x1="51628" y1="91546" x2="51628" y2="91546"/>
                        <a14:foregroundMark x1="69767" y1="6159" x2="69767" y2="615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9851" y="952166"/>
            <a:ext cx="870602" cy="838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Mens Gymnastics Clipart Black And White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7896" y="1661560"/>
            <a:ext cx="1435467" cy="14354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Free Cricket Clipart Black And White, Download Free Cricket Clipart ...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6900" y="1466398"/>
            <a:ext cx="2070547" cy="15529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The 1,000-year-old Boy - Listening Books - OverDrive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231" y="2138836"/>
            <a:ext cx="1767723" cy="2356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David star symbol isolated judaism sign outline 4819348 Vector Art at ...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2847" y="4711638"/>
            <a:ext cx="1859008" cy="1859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6CC5B267154CA41BE2ADD5D1172F06D" ma:contentTypeVersion="18" ma:contentTypeDescription="Create a new document." ma:contentTypeScope="" ma:versionID="d175d42df88b89763e926e3749a5febb">
  <xsd:schema xmlns:xsd="http://www.w3.org/2001/XMLSchema" xmlns:xs="http://www.w3.org/2001/XMLSchema" xmlns:p="http://schemas.microsoft.com/office/2006/metadata/properties" xmlns:ns3="679800cb-0f9a-4c04-afd3-c5d429b30213" xmlns:ns4="237efffb-f999-4e1b-ba2b-10cdde7aaed1" targetNamespace="http://schemas.microsoft.com/office/2006/metadata/properties" ma:root="true" ma:fieldsID="29949d44711059a1ad9e50f00998bb97" ns3:_="" ns4:_="">
    <xsd:import namespace="679800cb-0f9a-4c04-afd3-c5d429b30213"/>
    <xsd:import namespace="237efffb-f999-4e1b-ba2b-10cdde7aaed1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DateTaken" minOccurs="0"/>
                <xsd:element ref="ns4:MediaServiceAutoTags" minOccurs="0"/>
                <xsd:element ref="ns4:MediaServiceGenerationTime" minOccurs="0"/>
                <xsd:element ref="ns4:MediaServiceEventHashCode" minOccurs="0"/>
                <xsd:element ref="ns4:MediaServiceAutoKeyPoints" minOccurs="0"/>
                <xsd:element ref="ns4:MediaServiceKeyPoints" minOccurs="0"/>
                <xsd:element ref="ns4:MediaServiceOCR" minOccurs="0"/>
                <xsd:element ref="ns4:MediaServiceLocation" minOccurs="0"/>
                <xsd:element ref="ns4:MediaLengthInSeconds" minOccurs="0"/>
                <xsd:element ref="ns4:_activity" minOccurs="0"/>
                <xsd:element ref="ns4:MediaServiceObjectDetectorVersions" minOccurs="0"/>
                <xsd:element ref="ns4:MediaServiceSystemTags" minOccurs="0"/>
                <xsd:element ref="ns4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79800cb-0f9a-4c04-afd3-c5d429b30213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description="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7efffb-f999-4e1b-ba2b-10cdde7aaed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MediaLengthInSeconds" ma:index="21" nillable="true" ma:displayName="Length (seconds)" ma:internalName="MediaLengthInSeconds" ma:readOnly="true">
      <xsd:simpleType>
        <xsd:restriction base="dms:Unknown"/>
      </xsd:simpleType>
    </xsd:element>
    <xsd:element name="_activity" ma:index="22" nillable="true" ma:displayName="_activity" ma:hidden="true" ma:internalName="_activity">
      <xsd:simpleType>
        <xsd:restriction base="dms:Note"/>
      </xsd:simpleType>
    </xsd:element>
    <xsd:element name="MediaServiceObjectDetectorVersions" ma:index="23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ystemTags" ma:index="24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237efffb-f999-4e1b-ba2b-10cdde7aaed1" xsi:nil="true"/>
  </documentManagement>
</p:properties>
</file>

<file path=customXml/itemProps1.xml><?xml version="1.0" encoding="utf-8"?>
<ds:datastoreItem xmlns:ds="http://schemas.openxmlformats.org/officeDocument/2006/customXml" ds:itemID="{97FB4604-97E6-485B-B609-D091FFB2082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79800cb-0f9a-4c04-afd3-c5d429b30213"/>
    <ds:schemaRef ds:uri="237efffb-f999-4e1b-ba2b-10cdde7aaed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3FF2C1AE-8AC8-4B84-A5EF-6267F2E9B4B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3A9CD81-4CC4-4712-B7A1-D9648523E037}">
  <ds:schemaRefs>
    <ds:schemaRef ds:uri="http://schemas.microsoft.com/office/infopath/2007/PartnerControls"/>
    <ds:schemaRef ds:uri="http://schemas.openxmlformats.org/package/2006/metadata/core-properties"/>
    <ds:schemaRef ds:uri="http://purl.org/dc/terms/"/>
    <ds:schemaRef ds:uri="679800cb-0f9a-4c04-afd3-c5d429b30213"/>
    <ds:schemaRef ds:uri="http://purl.org/dc/elements/1.1/"/>
    <ds:schemaRef ds:uri="http://www.w3.org/XML/1998/namespace"/>
    <ds:schemaRef ds:uri="http://purl.org/dc/dcmitype/"/>
    <ds:schemaRef ds:uri="http://schemas.microsoft.com/office/2006/documentManagement/types"/>
    <ds:schemaRef ds:uri="237efffb-f999-4e1b-ba2b-10cdde7aaed1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139</TotalTime>
  <Words>305</Words>
  <Application>Microsoft Office PowerPoint</Application>
  <PresentationFormat>Widescreen</PresentationFormat>
  <Paragraphs>41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Arial MT</vt:lpstr>
      <vt:lpstr>Calibri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James Cooper</dc:creator>
  <cp:lastModifiedBy>Holly Jackson</cp:lastModifiedBy>
  <cp:revision>35</cp:revision>
  <dcterms:created xsi:type="dcterms:W3CDTF">2023-11-01T12:10:43Z</dcterms:created>
  <dcterms:modified xsi:type="dcterms:W3CDTF">2025-06-03T15:44:09Z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2023-10-30T00:00:00Z</vt:filetime>
  </property>
  <property fmtid="{D5CDD505-2E9C-101B-9397-08002B2CF9AE}" pid="3" name="Creator">
    <vt:lpwstr>Microsoft® PowerPoint® 2016</vt:lpwstr>
  </property>
  <property fmtid="{D5CDD505-2E9C-101B-9397-08002B2CF9AE}" pid="4" name="LastSaved">
    <vt:filetime>2023-11-01T00:00:00Z</vt:filetime>
  </property>
  <property fmtid="{D5CDD505-2E9C-101B-9397-08002B2CF9AE}" pid="5" name="ContentTypeId">
    <vt:lpwstr>0x01010096CC5B267154CA41BE2ADD5D1172F06D</vt:lpwstr>
  </property>
</Properties>
</file>