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DDDDDD"/>
    <a:srgbClr val="FF9900"/>
    <a:srgbClr val="99CC00"/>
    <a:srgbClr val="00FFFF"/>
    <a:srgbClr val="FF99FF"/>
    <a:srgbClr val="861799"/>
    <a:srgbClr val="7C158D"/>
    <a:srgbClr val="9619AB"/>
    <a:srgbClr val="A01A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80F3BD3-3A33-1613-6E44-4FBF86238D97}" v="1" dt="2026-09-08T15:08:43.3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5" d="100"/>
          <a:sy n="85" d="100"/>
        </p:scale>
        <p:origin x="49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Sudders" userId="1f4503bd-59e5-476f-8194-850d3d0ee3e0" providerId="ADAL" clId="{8E29B2BB-3590-4999-9138-D65B8B19573D}"/>
    <pc:docChg chg="modSld">
      <pc:chgData name="Kate Sudders" userId="1f4503bd-59e5-476f-8194-850d3d0ee3e0" providerId="ADAL" clId="{8E29B2BB-3590-4999-9138-D65B8B19573D}" dt="2026-09-03T14:46:39.556" v="0" actId="1076"/>
      <pc:docMkLst>
        <pc:docMk/>
      </pc:docMkLst>
      <pc:sldChg chg="modSp">
        <pc:chgData name="Kate Sudders" userId="1f4503bd-59e5-476f-8194-850d3d0ee3e0" providerId="ADAL" clId="{8E29B2BB-3590-4999-9138-D65B8B19573D}" dt="2026-09-03T14:46:39.556" v="0" actId="1076"/>
        <pc:sldMkLst>
          <pc:docMk/>
          <pc:sldMk cId="1825489716" sldId="256"/>
        </pc:sldMkLst>
        <pc:spChg chg="mod">
          <ac:chgData name="Kate Sudders" userId="1f4503bd-59e5-476f-8194-850d3d0ee3e0" providerId="ADAL" clId="{8E29B2BB-3590-4999-9138-D65B8B19573D}" dt="2026-09-03T14:46:39.556" v="0" actId="1076"/>
          <ac:spMkLst>
            <pc:docMk/>
            <pc:sldMk cId="1825489716" sldId="256"/>
            <ac:spMk id="25" creationId="{AF2E49AB-CA5C-46D9-9877-39708FEAA80B}"/>
          </ac:spMkLst>
        </pc:spChg>
      </pc:sldChg>
    </pc:docChg>
  </pc:docChgLst>
  <pc:docChgLst>
    <pc:chgData name="Kate Sudders" userId="S::ksudders@barden.lancs.sch.uk::1f4503bd-59e5-476f-8194-850d3d0ee3e0" providerId="AD" clId="Web-{351B9A20-483F-F98F-94FD-987587D1363D}"/>
    <pc:docChg chg="modSld">
      <pc:chgData name="Kate Sudders" userId="S::ksudders@barden.lancs.sch.uk::1f4503bd-59e5-476f-8194-850d3d0ee3e0" providerId="AD" clId="Web-{351B9A20-483F-F98F-94FD-987587D1363D}" dt="2026-09-03T14:45:17.550" v="1" actId="1076"/>
      <pc:docMkLst>
        <pc:docMk/>
      </pc:docMkLst>
      <pc:sldChg chg="modSp">
        <pc:chgData name="Kate Sudders" userId="S::ksudders@barden.lancs.sch.uk::1f4503bd-59e5-476f-8194-850d3d0ee3e0" providerId="AD" clId="Web-{351B9A20-483F-F98F-94FD-987587D1363D}" dt="2026-09-03T14:45:17.550" v="1" actId="1076"/>
        <pc:sldMkLst>
          <pc:docMk/>
          <pc:sldMk cId="1825489716" sldId="256"/>
        </pc:sldMkLst>
        <pc:spChg chg="mod">
          <ac:chgData name="Kate Sudders" userId="S::ksudders@barden.lancs.sch.uk::1f4503bd-59e5-476f-8194-850d3d0ee3e0" providerId="AD" clId="Web-{351B9A20-483F-F98F-94FD-987587D1363D}" dt="2026-09-03T14:45:17.550" v="1" actId="1076"/>
          <ac:spMkLst>
            <pc:docMk/>
            <pc:sldMk cId="1825489716" sldId="256"/>
            <ac:spMk id="25" creationId="{AF2E49AB-CA5C-46D9-9877-39708FEAA80B}"/>
          </ac:spMkLst>
        </pc:spChg>
        <pc:picChg chg="mod">
          <ac:chgData name="Kate Sudders" userId="S::ksudders@barden.lancs.sch.uk::1f4503bd-59e5-476f-8194-850d3d0ee3e0" providerId="AD" clId="Web-{351B9A20-483F-F98F-94FD-987587D1363D}" dt="2026-09-03T14:45:12.690" v="0" actId="1076"/>
          <ac:picMkLst>
            <pc:docMk/>
            <pc:sldMk cId="1825489716" sldId="256"/>
            <ac:picMk id="21" creationId="{AF1F28F9-528C-44C9-8F58-0AB529B3239E}"/>
          </ac:picMkLst>
        </pc:picChg>
      </pc:sldChg>
    </pc:docChg>
  </pc:docChgLst>
  <pc:docChgLst>
    <pc:chgData name="Steven Holland" userId="S::sholland@barden.lancs.sch.uk::d0ac3ff5-b5d1-418b-9973-41273ff09ce1" providerId="AD" clId="Web-{A80F3BD3-3A33-1613-6E44-4FBF86238D97}"/>
    <pc:docChg chg="modSld">
      <pc:chgData name="Steven Holland" userId="S::sholland@barden.lancs.sch.uk::d0ac3ff5-b5d1-418b-9973-41273ff09ce1" providerId="AD" clId="Web-{A80F3BD3-3A33-1613-6E44-4FBF86238D97}" dt="2026-09-08T15:08:43.307" v="0" actId="1076"/>
      <pc:docMkLst>
        <pc:docMk/>
      </pc:docMkLst>
      <pc:sldChg chg="modSp">
        <pc:chgData name="Steven Holland" userId="S::sholland@barden.lancs.sch.uk::d0ac3ff5-b5d1-418b-9973-41273ff09ce1" providerId="AD" clId="Web-{A80F3BD3-3A33-1613-6E44-4FBF86238D97}" dt="2026-09-08T15:08:43.307" v="0" actId="1076"/>
        <pc:sldMkLst>
          <pc:docMk/>
          <pc:sldMk cId="1825489716" sldId="256"/>
        </pc:sldMkLst>
        <pc:spChg chg="mod">
          <ac:chgData name="Steven Holland" userId="S::sholland@barden.lancs.sch.uk::d0ac3ff5-b5d1-418b-9973-41273ff09ce1" providerId="AD" clId="Web-{A80F3BD3-3A33-1613-6E44-4FBF86238D97}" dt="2026-09-08T15:08:43.307" v="0" actId="1076"/>
          <ac:spMkLst>
            <pc:docMk/>
            <pc:sldMk cId="1825489716" sldId="256"/>
            <ac:spMk id="25" creationId="{AF2E49AB-CA5C-46D9-9877-39708FEAA80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E543E-728E-33C3-E56F-5522A439E1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B63317-BA10-4E44-AFD3-F649FEBA7F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940FD-325C-9279-B8CD-DF2470A0B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E6B850-C10D-6CFA-B1FF-5E984C5EC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60DD14-B14D-F69F-763D-C73D3CFB6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605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A8272-8E71-3BEA-E093-1003E256D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724231-2ABB-273F-7D9C-E08820A81B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7F2B43-6192-E16F-3371-03F6D311A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E86E5E-0280-7EF9-F4B8-C3B33FE1D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188AE9-3DA0-9C69-E681-79656EFBB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68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AB01B-D0B2-A924-E6E6-A677F2E10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D0AE62-EF5A-3F75-AD65-CAA717BE76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1E3BAD-5238-0465-37E7-B3E04D8D5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2A53BB-0A34-3557-F755-047563CA1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CF8DB9-2DFA-702E-DCB3-43285F763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677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057086-C795-0527-566D-50E0CB077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7BE853-BC83-2C52-00CA-FC622615F9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A05A6C-37E8-375B-FE6B-8B9E5D3952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78EA5F-D616-C55D-F180-5B4A01619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0D3B4B-6E9E-EAD7-BF23-FCB3E9484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030CE6-CC5F-D0AC-0A8E-03722EF03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915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DD9A9-1210-8726-B9B3-D20B9751F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30C9C5-E68C-BB2D-A04B-10B191E776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44042D-C976-7CB9-25A1-24D9920046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3C142C-1CC3-01DB-14D7-408B7A6BFB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163EC3F-8387-9A13-9A7D-CED02051D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9734A60-CE5A-0588-C28B-A1CB76B1B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F2F913-A2AB-8233-80E7-2D8713409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834A4E-E280-90F0-7755-6D06F857F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391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6B543-0DAC-42BE-92DC-8C4F0B730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911562-726D-A03D-23F4-98C0D5B51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328302-F3B2-983C-AB61-3289D2852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9BA8FE-73D7-4745-0624-CB862D0167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2117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522D84-36F0-B704-2013-0F3C269AE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6AAA35-EC9A-0C51-3C89-C97D697AF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F98A0E-D034-2A5D-F5E4-7F91017C2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91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885CD-FC84-2461-28F6-6F14E0CAC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B8E940-17B7-993E-0F96-B4612E9343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1BC6E1-E802-E1A1-D5F3-B9A1BA2DA1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C7801D-0635-EB8E-61D9-6BAD5AE09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DD9A86-DC7C-0031-047C-8682BF78E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938C90-6F17-4B96-19C5-3C9A44029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042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290BAD-E84C-8E5B-C94B-93EE37ABE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FF0201-DAFA-126F-6FA7-FEE8736F58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6200C7-1EAC-8317-447D-3804426FAA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78353B-3744-AD70-F719-06A105129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6A625C-07FA-FE76-476A-281591E45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5A25B3-C540-7F3C-1697-B3ED2DB2A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776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82257E-946C-8690-09DA-3B69F1DBC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12C89D-589A-5264-2F4A-11A581149E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0256B-1400-EA87-56A0-92648EA72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F579F-DC0E-B90E-CC59-7587D06FE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994E3A-AC23-D739-C37C-79BE2EECA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668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B1EC91-789C-8545-72ED-CE07FE8429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B2ADA1-DAF8-BCF1-9ED2-7F2230E9FA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56E4C0-8209-1665-0E62-BCF031A4E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C1B676-BCF0-F306-576B-930062C64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CE2D5A-A6E8-D891-60CC-C1C38DB70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386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62CE99-4DC4-FB0F-0A2A-3E1B6A08A2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F0D7E4-B211-93E8-F718-01ABDB3164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90ADE-10D7-8853-43E2-82B2FF245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74907-4B5C-491B-8FEE-F40F691F6A79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5D464A-5E4F-0D60-C773-A9C9C9F165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DEDB62-9427-8FA6-22AA-0AFF27DA45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755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617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Hexagon 21">
            <a:extLst>
              <a:ext uri="{FF2B5EF4-FFF2-40B4-BE49-F238E27FC236}">
                <a16:creationId xmlns:a16="http://schemas.microsoft.com/office/drawing/2014/main" id="{457507DB-C019-E700-EBD6-3F40433A78C3}"/>
              </a:ext>
            </a:extLst>
          </p:cNvPr>
          <p:cNvSpPr/>
          <p:nvPr/>
        </p:nvSpPr>
        <p:spPr>
          <a:xfrm>
            <a:off x="2279684" y="169817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9" name="Hexagon 48">
            <a:extLst>
              <a:ext uri="{FF2B5EF4-FFF2-40B4-BE49-F238E27FC236}">
                <a16:creationId xmlns:a16="http://schemas.microsoft.com/office/drawing/2014/main" id="{58B7F445-3BC4-7CFB-115B-2BF0DF8F049E}"/>
              </a:ext>
            </a:extLst>
          </p:cNvPr>
          <p:cNvSpPr/>
          <p:nvPr/>
        </p:nvSpPr>
        <p:spPr>
          <a:xfrm>
            <a:off x="2279684" y="3513651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0" name="Hexagon 49">
            <a:extLst>
              <a:ext uri="{FF2B5EF4-FFF2-40B4-BE49-F238E27FC236}">
                <a16:creationId xmlns:a16="http://schemas.microsoft.com/office/drawing/2014/main" id="{89D44F6D-821B-C900-CF04-341CA7C31FC2}"/>
              </a:ext>
            </a:extLst>
          </p:cNvPr>
          <p:cNvSpPr/>
          <p:nvPr/>
        </p:nvSpPr>
        <p:spPr>
          <a:xfrm>
            <a:off x="8512468" y="3429000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FF99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1" name="Hexagon 50">
            <a:extLst>
              <a:ext uri="{FF2B5EF4-FFF2-40B4-BE49-F238E27FC236}">
                <a16:creationId xmlns:a16="http://schemas.microsoft.com/office/drawing/2014/main" id="{EAAC5744-441F-DF1D-FC69-4FF0A97E44A6}"/>
              </a:ext>
            </a:extLst>
          </p:cNvPr>
          <p:cNvSpPr/>
          <p:nvPr/>
        </p:nvSpPr>
        <p:spPr>
          <a:xfrm>
            <a:off x="5376529" y="1841734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2" name="Hexagon 51">
            <a:extLst>
              <a:ext uri="{FF2B5EF4-FFF2-40B4-BE49-F238E27FC236}">
                <a16:creationId xmlns:a16="http://schemas.microsoft.com/office/drawing/2014/main" id="{8B29177F-43F3-64AE-81B3-AB35F08F5138}"/>
              </a:ext>
            </a:extLst>
          </p:cNvPr>
          <p:cNvSpPr/>
          <p:nvPr/>
        </p:nvSpPr>
        <p:spPr>
          <a:xfrm>
            <a:off x="8407915" y="169817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DE65097-F6B9-6F01-1303-58697D6EEC6B}"/>
              </a:ext>
            </a:extLst>
          </p:cNvPr>
          <p:cNvSpPr txBox="1"/>
          <p:nvPr/>
        </p:nvSpPr>
        <p:spPr>
          <a:xfrm>
            <a:off x="2486432" y="432524"/>
            <a:ext cx="3249671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 dirty="0"/>
              <a:t>Maths</a:t>
            </a:r>
          </a:p>
          <a:p>
            <a:pPr algn="ctr"/>
            <a:r>
              <a:rPr lang="en-GB" sz="1600" dirty="0"/>
              <a:t>Children will begin the year developing their knowledge of place value, learning to write numbers to 1 million and round up to 6-digit numbers.</a:t>
            </a:r>
            <a:endParaRPr lang="en-GB" sz="1600" dirty="0">
              <a:cs typeface="Calibri"/>
            </a:endParaRPr>
          </a:p>
          <a:p>
            <a:pPr algn="ctr"/>
            <a:r>
              <a:rPr lang="en-GB" sz="1600" dirty="0"/>
              <a:t>Children then move onto addition and subtraction, learning to add and subtract up to 6-digit numbers. </a:t>
            </a:r>
            <a:endParaRPr lang="en-GB" sz="1600" dirty="0">
              <a:cs typeface="Calibri"/>
            </a:endParaRPr>
          </a:p>
          <a:p>
            <a:pPr algn="ctr"/>
            <a:endParaRPr lang="en-GB" sz="1000" dirty="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088A977B-7339-F271-9A98-1C44FF1EBF84}"/>
              </a:ext>
            </a:extLst>
          </p:cNvPr>
          <p:cNvSpPr txBox="1"/>
          <p:nvPr/>
        </p:nvSpPr>
        <p:spPr>
          <a:xfrm>
            <a:off x="8914834" y="3535602"/>
            <a:ext cx="283442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DT</a:t>
            </a:r>
          </a:p>
          <a:p>
            <a:pPr algn="ctr"/>
            <a:r>
              <a:rPr lang="en-GB" b="1" dirty="0"/>
              <a:t>Mechanisms: Automaton</a:t>
            </a:r>
          </a:p>
          <a:p>
            <a:pPr algn="ctr"/>
            <a:r>
              <a:rPr lang="en-GB" dirty="0"/>
              <a:t>Children will design, make and evaluate an Automaton using cams.</a:t>
            </a:r>
          </a:p>
          <a:p>
            <a:pPr algn="ctr"/>
            <a:endParaRPr lang="en-GB" sz="1000" dirty="0"/>
          </a:p>
        </p:txBody>
      </p:sp>
      <p:pic>
        <p:nvPicPr>
          <p:cNvPr id="61" name="Picture 60" descr="A logo with a couple of kids holding hands under a tree&#10;&#10;Description automatically generated">
            <a:extLst>
              <a:ext uri="{FF2B5EF4-FFF2-40B4-BE49-F238E27FC236}">
                <a16:creationId xmlns:a16="http://schemas.microsoft.com/office/drawing/2014/main" id="{EFD92009-178A-8E2F-2EBE-5423D350B12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74" y="1653475"/>
            <a:ext cx="1624149" cy="1624149"/>
          </a:xfrm>
          <a:prstGeom prst="rect">
            <a:avLst/>
          </a:prstGeom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51F89EE0-53DB-C270-6F74-B583AABE6E00}"/>
              </a:ext>
            </a:extLst>
          </p:cNvPr>
          <p:cNvSpPr txBox="1"/>
          <p:nvPr/>
        </p:nvSpPr>
        <p:spPr>
          <a:xfrm>
            <a:off x="44824" y="3147288"/>
            <a:ext cx="2498651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6000" dirty="0">
                <a:solidFill>
                  <a:schemeClr val="bg1"/>
                </a:solidFill>
                <a:latin typeface="ADLaM Display"/>
                <a:ea typeface="ADLaM Display"/>
                <a:cs typeface="ADLaM Display"/>
              </a:rPr>
              <a:t>Year 5</a:t>
            </a:r>
            <a:endParaRPr lang="en-GB" sz="6000" dirty="0">
              <a:solidFill>
                <a:schemeClr val="bg1"/>
              </a:solidFill>
              <a:latin typeface="ADLaM Display" panose="020F0502020204030204" pitchFamily="2" charset="0"/>
              <a:ea typeface="ADLaM Display" panose="020F0502020204030204" pitchFamily="2" charset="0"/>
              <a:cs typeface="ADLaM Display" panose="020F0502020204030204" pitchFamily="2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CD956F44-6752-FC13-9EC4-82BFC684EFA9}"/>
              </a:ext>
            </a:extLst>
          </p:cNvPr>
          <p:cNvSpPr txBox="1"/>
          <p:nvPr/>
        </p:nvSpPr>
        <p:spPr>
          <a:xfrm>
            <a:off x="5843342" y="5198178"/>
            <a:ext cx="292213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bg1"/>
                </a:solidFill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Autumn </a:t>
            </a: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1</a:t>
            </a:r>
            <a:endParaRPr lang="en-GB" sz="5400" dirty="0">
              <a:solidFill>
                <a:schemeClr val="bg1"/>
              </a:solidFill>
              <a:latin typeface="ADLaM Display" panose="020F0502020204030204" pitchFamily="2" charset="0"/>
              <a:ea typeface="ADLaM Display" panose="020F0502020204030204" pitchFamily="2" charset="0"/>
              <a:cs typeface="ADLaM Display" panose="020F0502020204030204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6F256D7-E6F9-44D9-9F50-8AD7F9429157}"/>
              </a:ext>
            </a:extLst>
          </p:cNvPr>
          <p:cNvSpPr/>
          <p:nvPr/>
        </p:nvSpPr>
        <p:spPr>
          <a:xfrm>
            <a:off x="8768630" y="618565"/>
            <a:ext cx="296547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100"/>
              </a:spcBef>
            </a:pPr>
            <a:r>
              <a:rPr lang="en-GB" b="1" spc="-5" dirty="0">
                <a:cs typeface="Calibri"/>
              </a:rPr>
              <a:t>Geography </a:t>
            </a:r>
            <a:endParaRPr lang="en-GB" dirty="0">
              <a:cs typeface="Calibri"/>
            </a:endParaRPr>
          </a:p>
          <a:p>
            <a:pPr marL="37465" marR="30480" indent="-1270" algn="ctr">
              <a:lnSpc>
                <a:spcPct val="100000"/>
              </a:lnSpc>
            </a:pPr>
            <a:r>
              <a:rPr lang="en-GB" b="1" spc="-5" dirty="0">
                <a:cs typeface="Calibri"/>
              </a:rPr>
              <a:t>Land use</a:t>
            </a:r>
          </a:p>
          <a:p>
            <a:pPr marL="37465" marR="30480" indent="-1270" algn="ctr">
              <a:lnSpc>
                <a:spcPct val="100000"/>
              </a:lnSpc>
            </a:pPr>
            <a:r>
              <a:rPr lang="en-GB" spc="-5" dirty="0">
                <a:cs typeface="Calibri"/>
              </a:rPr>
              <a:t>The children will learn look at the rural and urban land use within the UK. They will also create a sketch map based on the local area.  </a:t>
            </a:r>
          </a:p>
        </p:txBody>
      </p:sp>
      <p:pic>
        <p:nvPicPr>
          <p:cNvPr id="21" name="Picture 2" descr="Identifying the Difference Between Rural, Urban &amp; Suburban | YourDictionary">
            <a:extLst>
              <a:ext uri="{FF2B5EF4-FFF2-40B4-BE49-F238E27FC236}">
                <a16:creationId xmlns:a16="http://schemas.microsoft.com/office/drawing/2014/main" id="{AF1F28F9-528C-44C9-8F58-0AB529B323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027"/>
          <a:stretch/>
        </p:blipFill>
        <p:spPr bwMode="auto">
          <a:xfrm>
            <a:off x="6243828" y="20877"/>
            <a:ext cx="1954453" cy="1663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object 3">
            <a:extLst>
              <a:ext uri="{FF2B5EF4-FFF2-40B4-BE49-F238E27FC236}">
                <a16:creationId xmlns:a16="http://schemas.microsoft.com/office/drawing/2014/main" id="{E660C73C-83CB-4662-B7FD-8C6D86116A13}"/>
              </a:ext>
            </a:extLst>
          </p:cNvPr>
          <p:cNvSpPr txBox="1"/>
          <p:nvPr/>
        </p:nvSpPr>
        <p:spPr>
          <a:xfrm>
            <a:off x="3066414" y="3576650"/>
            <a:ext cx="2092960" cy="33368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English</a:t>
            </a:r>
            <a:endParaRPr sz="1800" dirty="0">
              <a:latin typeface="Calibri"/>
              <a:cs typeface="Calibri"/>
            </a:endParaRPr>
          </a:p>
          <a:p>
            <a:pPr marL="177165" marR="165735" algn="ctr">
              <a:lnSpc>
                <a:spcPct val="100000"/>
              </a:lnSpc>
              <a:spcBef>
                <a:spcPts val="5"/>
              </a:spcBef>
            </a:pPr>
            <a:r>
              <a:rPr lang="en-GB" sz="1800" b="1" dirty="0">
                <a:latin typeface="Calibri"/>
                <a:cs typeface="Calibri"/>
              </a:rPr>
              <a:t>The Invention of Hugo </a:t>
            </a:r>
            <a:r>
              <a:rPr lang="en-GB" sz="1800" b="1" dirty="0" err="1">
                <a:latin typeface="Calibri"/>
                <a:cs typeface="Calibri"/>
              </a:rPr>
              <a:t>Cabret</a:t>
            </a:r>
            <a:endParaRPr lang="en-GB" sz="1800" b="1" dirty="0">
              <a:latin typeface="Calibri"/>
              <a:cs typeface="Calibri"/>
            </a:endParaRPr>
          </a:p>
          <a:p>
            <a:pPr marL="177165" marR="165735" algn="ctr">
              <a:lnSpc>
                <a:spcPct val="100000"/>
              </a:lnSpc>
              <a:spcBef>
                <a:spcPts val="5"/>
              </a:spcBef>
            </a:pPr>
            <a:r>
              <a:rPr lang="en-GB" spc="-5" dirty="0">
                <a:latin typeface="Calibri"/>
                <a:cs typeface="Calibri"/>
              </a:rPr>
              <a:t>This half term the children will explore the novel The Invention of Hugo </a:t>
            </a:r>
            <a:r>
              <a:rPr lang="en-GB" spc="-5" dirty="0" err="1">
                <a:latin typeface="Calibri"/>
                <a:cs typeface="Calibri"/>
              </a:rPr>
              <a:t>Cabret</a:t>
            </a:r>
            <a:r>
              <a:rPr lang="en-GB" spc="-5" dirty="0">
                <a:latin typeface="Calibri"/>
                <a:cs typeface="Calibri"/>
              </a:rPr>
              <a:t> and write instructions on how to build an automaton</a:t>
            </a:r>
          </a:p>
          <a:p>
            <a:pPr marL="12700" marR="5080" indent="635" algn="ctr">
              <a:lnSpc>
                <a:spcPct val="100000"/>
              </a:lnSpc>
            </a:pPr>
            <a:r>
              <a:rPr lang="en-GB" sz="1800" spc="-5" dirty="0">
                <a:latin typeface="Calibri"/>
                <a:cs typeface="Calibri"/>
              </a:rPr>
              <a:t>.</a:t>
            </a:r>
            <a:endParaRPr sz="1800" dirty="0">
              <a:latin typeface="Calibri"/>
              <a:cs typeface="Calibri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596803D5-48F2-4E64-8C5D-D3EA778544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0542" y="4355030"/>
            <a:ext cx="1578349" cy="2410899"/>
          </a:xfrm>
          <a:prstGeom prst="rect">
            <a:avLst/>
          </a:prstGeom>
        </p:spPr>
      </p:pic>
      <p:sp>
        <p:nvSpPr>
          <p:cNvPr id="25" name="object 4">
            <a:extLst>
              <a:ext uri="{FF2B5EF4-FFF2-40B4-BE49-F238E27FC236}">
                <a16:creationId xmlns:a16="http://schemas.microsoft.com/office/drawing/2014/main" id="{AF2E49AB-CA5C-46D9-9877-39708FEAA80B}"/>
              </a:ext>
            </a:extLst>
          </p:cNvPr>
          <p:cNvSpPr txBox="1"/>
          <p:nvPr/>
        </p:nvSpPr>
        <p:spPr>
          <a:xfrm>
            <a:off x="4907637" y="1837837"/>
            <a:ext cx="3861150" cy="30854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92150" marR="681990" indent="-635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Science </a:t>
            </a:r>
            <a:r>
              <a:rPr sz="1800" b="1" spc="5" dirty="0">
                <a:latin typeface="Calibri"/>
                <a:cs typeface="Calibri"/>
              </a:rPr>
              <a:t> </a:t>
            </a:r>
            <a:endParaRPr lang="en-GB" sz="1800" b="1" spc="5" dirty="0">
              <a:latin typeface="Calibri"/>
              <a:cs typeface="Calibri"/>
            </a:endParaRPr>
          </a:p>
          <a:p>
            <a:pPr marL="692150" marR="681990" indent="-635" algn="ctr">
              <a:lnSpc>
                <a:spcPct val="100000"/>
              </a:lnSpc>
              <a:spcBef>
                <a:spcPts val="100"/>
              </a:spcBef>
            </a:pPr>
            <a:r>
              <a:rPr lang="en-GB" sz="1800" b="1" spc="-10" dirty="0">
                <a:latin typeface="Calibri"/>
                <a:cs typeface="Calibri"/>
              </a:rPr>
              <a:t>Forces</a:t>
            </a:r>
          </a:p>
          <a:p>
            <a:pPr marL="692150" marR="681990" indent="-635" algn="ctr">
              <a:lnSpc>
                <a:spcPct val="100000"/>
              </a:lnSpc>
              <a:spcBef>
                <a:spcPts val="100"/>
              </a:spcBef>
            </a:pPr>
            <a:r>
              <a:rPr lang="en-GB" sz="1800" dirty="0">
                <a:latin typeface="Calibri"/>
                <a:cs typeface="Calibri"/>
              </a:rPr>
              <a:t>The children will learn and investigate the effects of forces including: gravity, friction, air resistance and water resistance. They will apply their understanding of forces to explain how gears, levers and pulleys work.</a:t>
            </a:r>
          </a:p>
        </p:txBody>
      </p:sp>
      <p:pic>
        <p:nvPicPr>
          <p:cNvPr id="1028" name="Picture 4" descr="Cams and followers - Mechanical devices - AQA - GCSE Design and Technology  Revision - AQA - BBC Bitesize">
            <a:extLst>
              <a:ext uri="{FF2B5EF4-FFF2-40B4-BE49-F238E27FC236}">
                <a16:creationId xmlns:a16="http://schemas.microsoft.com/office/drawing/2014/main" id="{7DE5E921-777A-4AA6-ACCF-93C46EEFAD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2676" y="5057878"/>
            <a:ext cx="805004" cy="1308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DF5EFFE-F70A-494B-A978-F2A1260770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16489" y="5166818"/>
            <a:ext cx="1325507" cy="1031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489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617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Hexagon 21">
            <a:extLst>
              <a:ext uri="{FF2B5EF4-FFF2-40B4-BE49-F238E27FC236}">
                <a16:creationId xmlns:a16="http://schemas.microsoft.com/office/drawing/2014/main" id="{457507DB-C019-E700-EBD6-3F40433A78C3}"/>
              </a:ext>
            </a:extLst>
          </p:cNvPr>
          <p:cNvSpPr/>
          <p:nvPr/>
        </p:nvSpPr>
        <p:spPr>
          <a:xfrm>
            <a:off x="2279684" y="169817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00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9" name="Hexagon 48">
            <a:extLst>
              <a:ext uri="{FF2B5EF4-FFF2-40B4-BE49-F238E27FC236}">
                <a16:creationId xmlns:a16="http://schemas.microsoft.com/office/drawing/2014/main" id="{58B7F445-3BC4-7CFB-115B-2BF0DF8F049E}"/>
              </a:ext>
            </a:extLst>
          </p:cNvPr>
          <p:cNvSpPr/>
          <p:nvPr/>
        </p:nvSpPr>
        <p:spPr>
          <a:xfrm>
            <a:off x="2279684" y="3513651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99CC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0" name="Hexagon 49">
            <a:extLst>
              <a:ext uri="{FF2B5EF4-FFF2-40B4-BE49-F238E27FC236}">
                <a16:creationId xmlns:a16="http://schemas.microsoft.com/office/drawing/2014/main" id="{89D44F6D-821B-C900-CF04-341CA7C31FC2}"/>
              </a:ext>
            </a:extLst>
          </p:cNvPr>
          <p:cNvSpPr/>
          <p:nvPr/>
        </p:nvSpPr>
        <p:spPr>
          <a:xfrm>
            <a:off x="8512468" y="3429000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DDDDD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1" name="Hexagon 50">
            <a:extLst>
              <a:ext uri="{FF2B5EF4-FFF2-40B4-BE49-F238E27FC236}">
                <a16:creationId xmlns:a16="http://schemas.microsoft.com/office/drawing/2014/main" id="{EAAC5744-441F-DF1D-FC69-4FF0A97E44A6}"/>
              </a:ext>
            </a:extLst>
          </p:cNvPr>
          <p:cNvSpPr/>
          <p:nvPr/>
        </p:nvSpPr>
        <p:spPr>
          <a:xfrm>
            <a:off x="5376529" y="1841734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2" name="Hexagon 51">
            <a:extLst>
              <a:ext uri="{FF2B5EF4-FFF2-40B4-BE49-F238E27FC236}">
                <a16:creationId xmlns:a16="http://schemas.microsoft.com/office/drawing/2014/main" id="{8B29177F-43F3-64AE-81B3-AB35F08F5138}"/>
              </a:ext>
            </a:extLst>
          </p:cNvPr>
          <p:cNvSpPr/>
          <p:nvPr/>
        </p:nvSpPr>
        <p:spPr>
          <a:xfrm>
            <a:off x="8407915" y="169817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66FF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Arrow: Pentagon 8">
            <a:extLst>
              <a:ext uri="{FF2B5EF4-FFF2-40B4-BE49-F238E27FC236}">
                <a16:creationId xmlns:a16="http://schemas.microsoft.com/office/drawing/2014/main" id="{CA9352DB-0976-E4DA-6334-48CD5A47A0BA}"/>
              </a:ext>
            </a:extLst>
          </p:cNvPr>
          <p:cNvSpPr/>
          <p:nvPr/>
        </p:nvSpPr>
        <p:spPr>
          <a:xfrm>
            <a:off x="172560" y="1655542"/>
            <a:ext cx="2692247" cy="3477131"/>
          </a:xfrm>
          <a:prstGeom prst="homePlate">
            <a:avLst>
              <a:gd name="adj" fmla="val 31833"/>
            </a:avLst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FA48C6-A5B9-6AA4-0B29-60CE70908F0A}"/>
              </a:ext>
            </a:extLst>
          </p:cNvPr>
          <p:cNvSpPr txBox="1"/>
          <p:nvPr/>
        </p:nvSpPr>
        <p:spPr>
          <a:xfrm>
            <a:off x="2884606" y="349017"/>
            <a:ext cx="2395757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PE</a:t>
            </a:r>
          </a:p>
          <a:p>
            <a:pPr algn="ctr"/>
            <a:r>
              <a:rPr lang="en-GB" dirty="0"/>
              <a:t>Children will develop their skills in dance and netball. </a:t>
            </a:r>
          </a:p>
          <a:p>
            <a:pPr algn="ctr"/>
            <a:endParaRPr lang="en-GB" sz="10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BFFE20-C665-1253-50E5-A9711DA49A5F}"/>
              </a:ext>
            </a:extLst>
          </p:cNvPr>
          <p:cNvSpPr txBox="1"/>
          <p:nvPr/>
        </p:nvSpPr>
        <p:spPr>
          <a:xfrm>
            <a:off x="2975276" y="3587922"/>
            <a:ext cx="2214419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</a:t>
            </a:r>
          </a:p>
          <a:p>
            <a:pPr algn="ctr"/>
            <a:r>
              <a:rPr lang="en-GB" dirty="0"/>
              <a:t>Christianity: Why is it sometimes difficult to do the right thing?</a:t>
            </a:r>
          </a:p>
          <a:p>
            <a:pPr algn="ctr"/>
            <a:endParaRPr lang="en-GB" sz="1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EA66C6-3E97-AD61-0B42-C218E3C19516}"/>
              </a:ext>
            </a:extLst>
          </p:cNvPr>
          <p:cNvSpPr txBox="1"/>
          <p:nvPr/>
        </p:nvSpPr>
        <p:spPr>
          <a:xfrm>
            <a:off x="5651912" y="1898052"/>
            <a:ext cx="3100201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Computing</a:t>
            </a:r>
          </a:p>
          <a:p>
            <a:pPr algn="ctr"/>
            <a:r>
              <a:rPr lang="en-GB" dirty="0"/>
              <a:t>Computing systems and networks. Children will develop their understanding of computer systems and how information is transferred between systems and devices. </a:t>
            </a:r>
          </a:p>
          <a:p>
            <a:pPr algn="ctr"/>
            <a:endParaRPr lang="en-GB" sz="10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88261D-31AD-88BC-F17B-6E88A4952F4C}"/>
              </a:ext>
            </a:extLst>
          </p:cNvPr>
          <p:cNvSpPr txBox="1"/>
          <p:nvPr/>
        </p:nvSpPr>
        <p:spPr>
          <a:xfrm>
            <a:off x="9056060" y="210518"/>
            <a:ext cx="23877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Music</a:t>
            </a:r>
          </a:p>
          <a:p>
            <a:pPr algn="ctr"/>
            <a:r>
              <a:rPr lang="en-GB" dirty="0"/>
              <a:t>Children will be using the recorders to play and sing along to </a:t>
            </a:r>
            <a:r>
              <a:rPr lang="en-GB" dirty="0" err="1"/>
              <a:t>Livin</a:t>
            </a:r>
            <a:r>
              <a:rPr lang="en-GB" dirty="0"/>
              <a:t>’ on a Prayer by Bon Jovi. </a:t>
            </a:r>
          </a:p>
          <a:p>
            <a:pPr algn="ctr"/>
            <a:endParaRPr lang="en-GB" sz="1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21AE65B-93C3-B642-4819-2463E1994B8D}"/>
              </a:ext>
            </a:extLst>
          </p:cNvPr>
          <p:cNvSpPr txBox="1"/>
          <p:nvPr/>
        </p:nvSpPr>
        <p:spPr>
          <a:xfrm>
            <a:off x="8979633" y="3513651"/>
            <a:ext cx="2745197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PSHE</a:t>
            </a:r>
          </a:p>
          <a:p>
            <a:pPr algn="ctr"/>
            <a:r>
              <a:rPr lang="en-GB" dirty="0"/>
              <a:t>This half term’s topic is called Being Me in My World. Children will discover the rights and responsibilities we have to make school a fair place. </a:t>
            </a:r>
          </a:p>
          <a:p>
            <a:pPr algn="ctr"/>
            <a:endParaRPr lang="en-GB" sz="1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E5182CB-A89C-6468-90D7-6BC550712890}"/>
              </a:ext>
            </a:extLst>
          </p:cNvPr>
          <p:cNvSpPr txBox="1"/>
          <p:nvPr/>
        </p:nvSpPr>
        <p:spPr>
          <a:xfrm>
            <a:off x="180061" y="1773260"/>
            <a:ext cx="1834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Class Novel</a:t>
            </a:r>
            <a:endParaRPr lang="en-GB" sz="1000" dirty="0"/>
          </a:p>
        </p:txBody>
      </p:sp>
      <p:pic>
        <p:nvPicPr>
          <p:cNvPr id="17" name="Picture 12" descr="Christian Symbol Cross - ClipArt Best">
            <a:extLst>
              <a:ext uri="{FF2B5EF4-FFF2-40B4-BE49-F238E27FC236}">
                <a16:creationId xmlns:a16="http://schemas.microsoft.com/office/drawing/2014/main" id="{681EC859-9117-DFFD-8375-4F6AC7CE54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2679" y="4945986"/>
            <a:ext cx="897159" cy="129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Star: 7 Points 23">
            <a:extLst>
              <a:ext uri="{FF2B5EF4-FFF2-40B4-BE49-F238E27FC236}">
                <a16:creationId xmlns:a16="http://schemas.microsoft.com/office/drawing/2014/main" id="{19D0E9A0-67C8-EA1E-05A5-89AC97EC2C2B}"/>
              </a:ext>
            </a:extLst>
          </p:cNvPr>
          <p:cNvSpPr/>
          <p:nvPr/>
        </p:nvSpPr>
        <p:spPr>
          <a:xfrm>
            <a:off x="5805800" y="25834"/>
            <a:ext cx="2755530" cy="1623503"/>
          </a:xfrm>
          <a:prstGeom prst="star7">
            <a:avLst>
              <a:gd name="adj" fmla="val 39317"/>
              <a:gd name="hf" fmla="val 102572"/>
              <a:gd name="vf" fmla="val 105210"/>
            </a:avLst>
          </a:prstGeom>
          <a:solidFill>
            <a:srgbClr val="FFFF00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3619AA8-3A86-C811-26AC-4DA02A832901}"/>
              </a:ext>
            </a:extLst>
          </p:cNvPr>
          <p:cNvSpPr txBox="1"/>
          <p:nvPr/>
        </p:nvSpPr>
        <p:spPr>
          <a:xfrm>
            <a:off x="6017919" y="560230"/>
            <a:ext cx="23681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ENRICHMENT</a:t>
            </a:r>
          </a:p>
          <a:p>
            <a:pPr algn="ctr"/>
            <a:r>
              <a:rPr lang="en-GB" sz="1600" dirty="0"/>
              <a:t>Forest school</a:t>
            </a:r>
          </a:p>
          <a:p>
            <a:pPr algn="ctr"/>
            <a:endParaRPr lang="en-GB" sz="1000" dirty="0"/>
          </a:p>
        </p:txBody>
      </p:sp>
      <p:pic>
        <p:nvPicPr>
          <p:cNvPr id="4" name="Picture 3" descr="A red and white rectangle&#10;&#10;Description automatically generated">
            <a:extLst>
              <a:ext uri="{FF2B5EF4-FFF2-40B4-BE49-F238E27FC236}">
                <a16:creationId xmlns:a16="http://schemas.microsoft.com/office/drawing/2014/main" id="{4022BBB7-8F75-2046-3DA2-69C29EC2BD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6225" y="5029091"/>
            <a:ext cx="3833360" cy="180009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881EEE6-C534-A904-7CAD-74BA9B7ADAB4}"/>
              </a:ext>
            </a:extLst>
          </p:cNvPr>
          <p:cNvSpPr txBox="1"/>
          <p:nvPr/>
        </p:nvSpPr>
        <p:spPr>
          <a:xfrm>
            <a:off x="5918319" y="5132673"/>
            <a:ext cx="2669171" cy="163121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 dirty="0">
                <a:ea typeface="Calibri"/>
                <a:cs typeface="Calibri"/>
              </a:rPr>
              <a:t>French</a:t>
            </a:r>
          </a:p>
          <a:p>
            <a:pPr algn="ctr"/>
            <a:r>
              <a:rPr lang="en-GB" dirty="0">
                <a:ea typeface="Calibri"/>
                <a:cs typeface="Calibri"/>
              </a:rPr>
              <a:t>On Holiday: Children will be able to name more countries and holiday accommodation.</a:t>
            </a:r>
          </a:p>
          <a:p>
            <a:pPr algn="ctr"/>
            <a:endParaRPr lang="en-GB" sz="1000" dirty="0"/>
          </a:p>
        </p:txBody>
      </p:sp>
      <p:pic>
        <p:nvPicPr>
          <p:cNvPr id="1028" name="Picture 4" descr="Mitre Shooter Netball – Sports Ball Shop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295" y="1449757"/>
            <a:ext cx="1189902" cy="1091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Little Badman and the Invasion of the Killer Aunties : Arshad, Humza,  White, Henry: Amazon.co.uk: Books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468" y="2242379"/>
            <a:ext cx="1605409" cy="2391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Livin' On A Prayer' Named As Bon Jovi's No. 1 UK Streaming Hit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8277" y="1721868"/>
            <a:ext cx="1463285" cy="1463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esktop Computer Icon Vector Isolated Stock Illustration - Download Image  Now - Computer, Clip Art, Computer Keyboard - iStock"/>
          <p:cNvPicPr>
            <a:picLocks noChangeAspect="1" noChangeArrowheads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44" t="21832" r="8495" b="15080"/>
          <a:stretch/>
        </p:blipFill>
        <p:spPr bwMode="auto">
          <a:xfrm>
            <a:off x="6677503" y="3914111"/>
            <a:ext cx="1118685" cy="973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06342" y="5450733"/>
            <a:ext cx="1352877" cy="1096449"/>
          </a:xfrm>
          <a:prstGeom prst="rect">
            <a:avLst/>
          </a:prstGeom>
        </p:spPr>
      </p:pic>
      <p:pic>
        <p:nvPicPr>
          <p:cNvPr id="3" name="Picture 2" descr="Jazz Dancer Silhouette Stock Illustrations – 924 Jazz Dancer Silhouette  Stock Illustrations, Vectors &amp; Clipart - Dreamstime">
            <a:extLst>
              <a:ext uri="{FF2B5EF4-FFF2-40B4-BE49-F238E27FC236}">
                <a16:creationId xmlns:a16="http://schemas.microsoft.com/office/drawing/2014/main" id="{506A8953-43B9-4944-A96F-85865E2A6C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2512" y="1968793"/>
            <a:ext cx="1474783" cy="735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00693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6CC5B267154CA41BE2ADD5D1172F06D" ma:contentTypeVersion="19" ma:contentTypeDescription="Create a new document." ma:contentTypeScope="" ma:versionID="35306ae43a56cd9db9108f30b3a52c28">
  <xsd:schema xmlns:xsd="http://www.w3.org/2001/XMLSchema" xmlns:xs="http://www.w3.org/2001/XMLSchema" xmlns:p="http://schemas.microsoft.com/office/2006/metadata/properties" xmlns:ns3="679800cb-0f9a-4c04-afd3-c5d429b30213" xmlns:ns4="237efffb-f999-4e1b-ba2b-10cdde7aaed1" targetNamespace="http://schemas.microsoft.com/office/2006/metadata/properties" ma:root="true" ma:fieldsID="77a0b8d39d1a7a401368229c288f5ca4" ns3:_="" ns4:_="">
    <xsd:import namespace="679800cb-0f9a-4c04-afd3-c5d429b30213"/>
    <xsd:import namespace="237efffb-f999-4e1b-ba2b-10cdde7aaed1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ServiceOCR" minOccurs="0"/>
                <xsd:element ref="ns4:MediaServiceLocation" minOccurs="0"/>
                <xsd:element ref="ns4:MediaLengthInSeconds" minOccurs="0"/>
                <xsd:element ref="ns4:_activity" minOccurs="0"/>
                <xsd:element ref="ns4:MediaServiceObjectDetectorVersions" minOccurs="0"/>
                <xsd:element ref="ns4:MediaServiceSystemTags" minOccurs="0"/>
                <xsd:element ref="ns4:MediaServiceSearchProperties" minOccurs="0"/>
                <xsd:element ref="ns4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9800cb-0f9a-4c04-afd3-c5d429b3021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7efffb-f999-4e1b-ba2b-10cdde7aaed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37efffb-f999-4e1b-ba2b-10cdde7aaed1" xsi:nil="true"/>
  </documentManagement>
</p:properties>
</file>

<file path=customXml/itemProps1.xml><?xml version="1.0" encoding="utf-8"?>
<ds:datastoreItem xmlns:ds="http://schemas.openxmlformats.org/officeDocument/2006/customXml" ds:itemID="{4648B54E-2F02-4DF2-BEE6-A53D67A7165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CCCD4D1-7C42-46D1-AEAF-178BE0054C7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79800cb-0f9a-4c04-afd3-c5d429b30213"/>
    <ds:schemaRef ds:uri="237efffb-f999-4e1b-ba2b-10cdde7aaed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2982640-1458-4FB8-AF27-BBADE778C409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237efffb-f999-4e1b-ba2b-10cdde7aaed1"/>
    <ds:schemaRef ds:uri="http://schemas.microsoft.com/office/2006/documentManagement/types"/>
    <ds:schemaRef ds:uri="679800cb-0f9a-4c04-afd3-c5d429b30213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290</Words>
  <Application>Microsoft Office PowerPoint</Application>
  <PresentationFormat>Widescreen</PresentationFormat>
  <Paragraphs>34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Cooper</dc:creator>
  <cp:lastModifiedBy>Kate Sudders</cp:lastModifiedBy>
  <cp:revision>65</cp:revision>
  <dcterms:created xsi:type="dcterms:W3CDTF">2023-10-01T20:00:25Z</dcterms:created>
  <dcterms:modified xsi:type="dcterms:W3CDTF">2026-09-08T15:08:43Z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0x01010096CC5B267154CA41BE2ADD5D1172F06D</vt:lpwstr>
  </property>
</Properties>
</file>