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DDDDDD"/>
    <a:srgbClr val="FF9900"/>
    <a:srgbClr val="99CC00"/>
    <a:srgbClr val="00FFFF"/>
    <a:srgbClr val="FF99FF"/>
    <a:srgbClr val="861799"/>
    <a:srgbClr val="7C158D"/>
    <a:srgbClr val="9619AB"/>
    <a:srgbClr val="A01A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8C3BF5F-C30B-2BB0-2944-541BAB4AA482}" v="97" dt="2026-09-01T10:34:03.3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5" d="100"/>
          <a:sy n="85" d="100"/>
        </p:scale>
        <p:origin x="49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rica Millington" userId="S::emillington@barden.lancs.sch.uk::7f621ad3-ade6-4d95-baea-848a647ca8df" providerId="AD" clId="Web-{88C3BF5F-C30B-2BB0-2944-541BAB4AA482}"/>
    <pc:docChg chg="modSld">
      <pc:chgData name="Erica Millington" userId="S::emillington@barden.lancs.sch.uk::7f621ad3-ade6-4d95-baea-848a647ca8df" providerId="AD" clId="Web-{88C3BF5F-C30B-2BB0-2944-541BAB4AA482}" dt="2026-09-01T10:34:03.344" v="59" actId="14100"/>
      <pc:docMkLst>
        <pc:docMk/>
      </pc:docMkLst>
      <pc:sldChg chg="addSp delSp modSp">
        <pc:chgData name="Erica Millington" userId="S::emillington@barden.lancs.sch.uk::7f621ad3-ade6-4d95-baea-848a647ca8df" providerId="AD" clId="Web-{88C3BF5F-C30B-2BB0-2944-541BAB4AA482}" dt="2026-08-20T13:03:43.541" v="17" actId="1076"/>
        <pc:sldMkLst>
          <pc:docMk/>
          <pc:sldMk cId="1825489716" sldId="256"/>
        </pc:sldMkLst>
        <pc:spChg chg="mod">
          <ac:chgData name="Erica Millington" userId="S::emillington@barden.lancs.sch.uk::7f621ad3-ade6-4d95-baea-848a647ca8df" providerId="AD" clId="Web-{88C3BF5F-C30B-2BB0-2944-541BAB4AA482}" dt="2026-08-20T13:03:43.541" v="17" actId="1076"/>
          <ac:spMkLst>
            <pc:docMk/>
            <pc:sldMk cId="1825489716" sldId="256"/>
            <ac:spMk id="55" creationId="{45B1D3BB-D22A-9F57-A94D-702288B71F2D}"/>
          </ac:spMkLst>
        </pc:spChg>
        <pc:picChg chg="add mod">
          <ac:chgData name="Erica Millington" userId="S::emillington@barden.lancs.sch.uk::7f621ad3-ade6-4d95-baea-848a647ca8df" providerId="AD" clId="Web-{88C3BF5F-C30B-2BB0-2944-541BAB4AA482}" dt="2026-08-20T13:01:44.516" v="5" actId="1076"/>
          <ac:picMkLst>
            <pc:docMk/>
            <pc:sldMk cId="1825489716" sldId="256"/>
            <ac:picMk id="3" creationId="{E1D59D0B-7906-4A7B-6D93-1099DA533A5E}"/>
          </ac:picMkLst>
        </pc:picChg>
      </pc:sldChg>
      <pc:sldChg chg="addSp delSp modSp">
        <pc:chgData name="Erica Millington" userId="S::emillington@barden.lancs.sch.uk::7f621ad3-ade6-4d95-baea-848a647ca8df" providerId="AD" clId="Web-{88C3BF5F-C30B-2BB0-2944-541BAB4AA482}" dt="2026-09-01T10:34:03.344" v="59" actId="14100"/>
        <pc:sldMkLst>
          <pc:docMk/>
          <pc:sldMk cId="2380069392" sldId="258"/>
        </pc:sldMkLst>
        <pc:spChg chg="mod">
          <ac:chgData name="Erica Millington" userId="S::emillington@barden.lancs.sch.uk::7f621ad3-ade6-4d95-baea-848a647ca8df" providerId="AD" clId="Web-{88C3BF5F-C30B-2BB0-2944-541BAB4AA482}" dt="2026-09-01T10:33:58.828" v="58" actId="20577"/>
          <ac:spMkLst>
            <pc:docMk/>
            <pc:sldMk cId="2380069392" sldId="258"/>
            <ac:spMk id="10" creationId="{B8FA48C6-A5B9-6AA4-0B29-60CE70908F0A}"/>
          </ac:spMkLst>
        </pc:spChg>
        <pc:picChg chg="mod">
          <ac:chgData name="Erica Millington" userId="S::emillington@barden.lancs.sch.uk::7f621ad3-ade6-4d95-baea-848a647ca8df" providerId="AD" clId="Web-{88C3BF5F-C30B-2BB0-2944-541BAB4AA482}" dt="2026-09-01T10:34:03.344" v="59" actId="14100"/>
          <ac:picMkLst>
            <pc:docMk/>
            <pc:sldMk cId="2380069392" sldId="258"/>
            <ac:picMk id="3" creationId="{039B17F2-D8A9-782D-854C-65023D4A2BE1}"/>
          </ac:picMkLst>
        </pc:picChg>
        <pc:picChg chg="add mod">
          <ac:chgData name="Erica Millington" userId="S::emillington@barden.lancs.sch.uk::7f621ad3-ade6-4d95-baea-848a647ca8df" providerId="AD" clId="Web-{88C3BF5F-C30B-2BB0-2944-541BAB4AA482}" dt="2026-08-20T13:05:37.441" v="24" actId="1076"/>
          <ac:picMkLst>
            <pc:docMk/>
            <pc:sldMk cId="2380069392" sldId="258"/>
            <ac:picMk id="7" creationId="{B244BD97-5A1E-7AB7-B408-89E7CB768E2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E543E-728E-33C3-E56F-5522A439E1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B63317-BA10-4E44-AFD3-F649FEBA7F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940FD-325C-9279-B8CD-DF2470A0B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E6B850-C10D-6CFA-B1FF-5E984C5EC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60DD14-B14D-F69F-763D-C73D3CFB6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605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A8272-8E71-3BEA-E093-1003E256D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724231-2ABB-273F-7D9C-E08820A81B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7F2B43-6192-E16F-3371-03F6D311A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E86E5E-0280-7EF9-F4B8-C3B33FE1D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188AE9-3DA0-9C69-E681-79656EFBB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68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AB01B-D0B2-A924-E6E6-A677F2E10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0AE62-EF5A-3F75-AD65-CAA717BE76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1E3BAD-5238-0465-37E7-B3E04D8D5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2A53BB-0A34-3557-F755-047563CA1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CF8DB9-2DFA-702E-DCB3-43285F763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67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57086-C795-0527-566D-50E0CB077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7BE853-BC83-2C52-00CA-FC622615F9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A05A6C-37E8-375B-FE6B-8B9E5D3952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78EA5F-D616-C55D-F180-5B4A01619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0D3B4B-6E9E-EAD7-BF23-FCB3E9484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030CE6-CC5F-D0AC-0A8E-03722EF03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915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DD9A9-1210-8726-B9B3-D20B9751F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30C9C5-E68C-BB2D-A04B-10B191E776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44042D-C976-7CB9-25A1-24D9920046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3C142C-1CC3-01DB-14D7-408B7A6BFB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163EC3F-8387-9A13-9A7D-CED02051D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734A60-CE5A-0588-C28B-A1CB76B1B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F2F913-A2AB-8233-80E7-2D8713409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834A4E-E280-90F0-7755-6D06F857F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391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6B543-0DAC-42BE-92DC-8C4F0B730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911562-726D-A03D-23F4-98C0D5B51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328302-F3B2-983C-AB61-3289D2852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9BA8FE-73D7-4745-0624-CB862D016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117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522D84-36F0-B704-2013-0F3C269AE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6AAA35-EC9A-0C51-3C89-C97D697AF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F98A0E-D034-2A5D-F5E4-7F91017C2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91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885CD-FC84-2461-28F6-6F14E0CAC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B8E940-17B7-993E-0F96-B4612E9343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1BC6E1-E802-E1A1-D5F3-B9A1BA2DA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C7801D-0635-EB8E-61D9-6BAD5AE09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DD9A86-DC7C-0031-047C-8682BF78E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938C90-6F17-4B96-19C5-3C9A44029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042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290BAD-E84C-8E5B-C94B-93EE37ABE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FF0201-DAFA-126F-6FA7-FEE8736F58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6200C7-1EAC-8317-447D-3804426FAA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78353B-3744-AD70-F719-06A105129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6A625C-07FA-FE76-476A-281591E45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5A25B3-C540-7F3C-1697-B3ED2DB2A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776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2257E-946C-8690-09DA-3B69F1DBC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12C89D-589A-5264-2F4A-11A581149E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0256B-1400-EA87-56A0-92648EA72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F579F-DC0E-B90E-CC59-7587D06FE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994E3A-AC23-D739-C37C-79BE2EECA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668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B1EC91-789C-8545-72ED-CE07FE8429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B2ADA1-DAF8-BCF1-9ED2-7F2230E9FA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56E4C0-8209-1665-0E62-BCF031A4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C1B676-BCF0-F306-576B-930062C64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E2D5A-A6E8-D891-60CC-C1C38DB70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386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62CE99-4DC4-FB0F-0A2A-3E1B6A08A2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F0D7E4-B211-93E8-F718-01ABDB3164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90ADE-10D7-8853-43E2-82B2FF245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74907-4B5C-491B-8FEE-F40F691F6A79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5D464A-5E4F-0D60-C773-A9C9C9F165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DEDB62-9427-8FA6-22AA-0AFF27DA45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755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617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Hexagon 21">
            <a:extLst>
              <a:ext uri="{FF2B5EF4-FFF2-40B4-BE49-F238E27FC236}">
                <a16:creationId xmlns:a16="http://schemas.microsoft.com/office/drawing/2014/main" id="{457507DB-C019-E700-EBD6-3F40433A78C3}"/>
              </a:ext>
            </a:extLst>
          </p:cNvPr>
          <p:cNvSpPr/>
          <p:nvPr/>
        </p:nvSpPr>
        <p:spPr>
          <a:xfrm>
            <a:off x="2279684" y="169817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9" name="Hexagon 48">
            <a:extLst>
              <a:ext uri="{FF2B5EF4-FFF2-40B4-BE49-F238E27FC236}">
                <a16:creationId xmlns:a16="http://schemas.microsoft.com/office/drawing/2014/main" id="{58B7F445-3BC4-7CFB-115B-2BF0DF8F049E}"/>
              </a:ext>
            </a:extLst>
          </p:cNvPr>
          <p:cNvSpPr/>
          <p:nvPr/>
        </p:nvSpPr>
        <p:spPr>
          <a:xfrm>
            <a:off x="2279684" y="3513651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0" name="Hexagon 49">
            <a:extLst>
              <a:ext uri="{FF2B5EF4-FFF2-40B4-BE49-F238E27FC236}">
                <a16:creationId xmlns:a16="http://schemas.microsoft.com/office/drawing/2014/main" id="{89D44F6D-821B-C900-CF04-341CA7C31FC2}"/>
              </a:ext>
            </a:extLst>
          </p:cNvPr>
          <p:cNvSpPr/>
          <p:nvPr/>
        </p:nvSpPr>
        <p:spPr>
          <a:xfrm>
            <a:off x="8512468" y="3429000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FF99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1" name="Hexagon 50">
            <a:extLst>
              <a:ext uri="{FF2B5EF4-FFF2-40B4-BE49-F238E27FC236}">
                <a16:creationId xmlns:a16="http://schemas.microsoft.com/office/drawing/2014/main" id="{EAAC5744-441F-DF1D-FC69-4FF0A97E44A6}"/>
              </a:ext>
            </a:extLst>
          </p:cNvPr>
          <p:cNvSpPr/>
          <p:nvPr/>
        </p:nvSpPr>
        <p:spPr>
          <a:xfrm>
            <a:off x="5376529" y="1841734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2" name="Hexagon 51">
            <a:extLst>
              <a:ext uri="{FF2B5EF4-FFF2-40B4-BE49-F238E27FC236}">
                <a16:creationId xmlns:a16="http://schemas.microsoft.com/office/drawing/2014/main" id="{8B29177F-43F3-64AE-81B3-AB35F08F5138}"/>
              </a:ext>
            </a:extLst>
          </p:cNvPr>
          <p:cNvSpPr/>
          <p:nvPr/>
        </p:nvSpPr>
        <p:spPr>
          <a:xfrm>
            <a:off x="8407915" y="169817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DE65097-F6B9-6F01-1303-58697D6EEC6B}"/>
              </a:ext>
            </a:extLst>
          </p:cNvPr>
          <p:cNvSpPr txBox="1"/>
          <p:nvPr/>
        </p:nvSpPr>
        <p:spPr>
          <a:xfrm>
            <a:off x="2839310" y="285095"/>
            <a:ext cx="2550562" cy="190821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/>
              <a:t>Maths</a:t>
            </a:r>
          </a:p>
          <a:p>
            <a:pPr algn="ctr"/>
            <a:endParaRPr lang="en-GB" b="1" dirty="0">
              <a:ea typeface="Calibri"/>
              <a:cs typeface="Calibri"/>
            </a:endParaRPr>
          </a:p>
          <a:p>
            <a:pPr algn="ctr"/>
            <a:r>
              <a:rPr lang="en-GB" dirty="0">
                <a:ea typeface="Calibri" panose="020F0502020204030204"/>
                <a:cs typeface="Calibri" panose="020F0502020204030204"/>
              </a:rPr>
              <a:t>Place Value up to 1000.</a:t>
            </a:r>
          </a:p>
          <a:p>
            <a:pPr algn="ctr"/>
            <a:endParaRPr lang="en-GB" dirty="0">
              <a:ea typeface="Calibri" panose="020F0502020204030204"/>
              <a:cs typeface="Calibri" panose="020F0502020204030204"/>
            </a:endParaRPr>
          </a:p>
          <a:p>
            <a:pPr algn="ctr"/>
            <a:r>
              <a:rPr lang="en-GB" dirty="0">
                <a:ea typeface="Calibri" panose="020F0502020204030204"/>
                <a:cs typeface="Calibri" panose="020F0502020204030204"/>
              </a:rPr>
              <a:t>Addition and Subtraction of numbers up to 1000.</a:t>
            </a:r>
          </a:p>
          <a:p>
            <a:pPr algn="ctr"/>
            <a:endParaRPr lang="en-GB" sz="1000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5B1D3BB-D22A-9F57-A94D-702288B71F2D}"/>
              </a:ext>
            </a:extLst>
          </p:cNvPr>
          <p:cNvSpPr txBox="1"/>
          <p:nvPr/>
        </p:nvSpPr>
        <p:spPr>
          <a:xfrm>
            <a:off x="2555090" y="3530668"/>
            <a:ext cx="3107844" cy="33239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/>
              <a:t>English</a:t>
            </a:r>
          </a:p>
          <a:p>
            <a:pPr algn="ctr"/>
            <a:r>
              <a:rPr lang="en-GB" sz="1600">
                <a:ea typeface="+mn-lt"/>
                <a:cs typeface="+mn-lt"/>
              </a:rPr>
              <a:t>Children will develop their descriptive writing skills by planning, writing, and editing a setting description of an underground station based on Paddington.</a:t>
            </a:r>
            <a:endParaRPr lang="en-GB" sz="1600">
              <a:ea typeface="Calibri"/>
              <a:cs typeface="Calibri"/>
            </a:endParaRPr>
          </a:p>
          <a:p>
            <a:pPr algn="ctr"/>
            <a:r>
              <a:rPr lang="en-GB" sz="1600">
                <a:ea typeface="+mn-lt"/>
                <a:cs typeface="+mn-lt"/>
              </a:rPr>
              <a:t>Children will develop their persuasive writing skills by exploring the differences between city and village life and writing a balanced argument.</a:t>
            </a:r>
            <a:endParaRPr lang="en-GB" sz="1600">
              <a:ea typeface="Calibri"/>
              <a:cs typeface="Calibri"/>
            </a:endParaRPr>
          </a:p>
          <a:p>
            <a:pPr algn="ctr"/>
            <a:endParaRPr lang="en-GB" sz="1600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2B48F191-0755-09A4-BC9F-B92DB72FD207}"/>
              </a:ext>
            </a:extLst>
          </p:cNvPr>
          <p:cNvSpPr txBox="1"/>
          <p:nvPr/>
        </p:nvSpPr>
        <p:spPr>
          <a:xfrm>
            <a:off x="5966246" y="1839779"/>
            <a:ext cx="2516444" cy="32701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/>
              <a:t>Science</a:t>
            </a:r>
          </a:p>
          <a:p>
            <a:pPr algn="r"/>
            <a:endParaRPr lang="en-GB" b="1" dirty="0">
              <a:ea typeface="Calibri"/>
              <a:cs typeface="Calibri"/>
            </a:endParaRPr>
          </a:p>
          <a:p>
            <a:pPr algn="ctr"/>
            <a:r>
              <a:rPr lang="en-GB" sz="1600" dirty="0">
                <a:ea typeface="Calibri"/>
                <a:cs typeface="Calibri"/>
              </a:rPr>
              <a:t>Children will learn the 5 groups that scientists use to classify foods and nutrients: Proteins, carbohydrates, fats and sugars, vitamins and minerals, and dairy. They will also learn the main parts of animal and human skeletons and their functions.</a:t>
            </a:r>
          </a:p>
          <a:p>
            <a:pPr algn="ctr"/>
            <a:endParaRPr lang="en-GB" sz="1050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5E86F0F-6262-E1DA-1AF9-59DA7FD70B72}"/>
              </a:ext>
            </a:extLst>
          </p:cNvPr>
          <p:cNvSpPr txBox="1"/>
          <p:nvPr/>
        </p:nvSpPr>
        <p:spPr>
          <a:xfrm>
            <a:off x="9163631" y="169817"/>
            <a:ext cx="2170231" cy="30162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/>
              <a:t>Geography</a:t>
            </a:r>
          </a:p>
          <a:p>
            <a:pPr algn="ctr"/>
            <a:endParaRPr lang="en-GB" b="1" dirty="0">
              <a:cs typeface="Calibri"/>
            </a:endParaRPr>
          </a:p>
          <a:p>
            <a:pPr algn="ctr"/>
            <a:r>
              <a:rPr lang="en-GB" dirty="0">
                <a:cs typeface="Calibri"/>
              </a:rPr>
              <a:t>Children will learn about the UK and its settlements. They will be looking at the features and functions. hamlets, villages, towns and cities.</a:t>
            </a:r>
            <a:endParaRPr lang="en-GB" dirty="0">
              <a:ea typeface="Calibri"/>
              <a:cs typeface="Calibri"/>
            </a:endParaRPr>
          </a:p>
          <a:p>
            <a:pPr algn="ctr"/>
            <a:endParaRPr lang="en-GB" sz="1000" dirty="0">
              <a:cs typeface="Calibri" panose="020F0502020204030204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88A977B-7339-F271-9A98-1C44FF1EBF84}"/>
              </a:ext>
            </a:extLst>
          </p:cNvPr>
          <p:cNvSpPr txBox="1"/>
          <p:nvPr/>
        </p:nvSpPr>
        <p:spPr>
          <a:xfrm>
            <a:off x="9177470" y="3395383"/>
            <a:ext cx="2327113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/>
              <a:t>D&amp;T</a:t>
            </a:r>
            <a:endParaRPr lang="en-GB" b="1" dirty="0">
              <a:ea typeface="Calibri"/>
              <a:cs typeface="Calibri"/>
            </a:endParaRPr>
          </a:p>
          <a:p>
            <a:pPr algn="ctr"/>
            <a:endParaRPr lang="en-GB" b="1" dirty="0">
              <a:cs typeface="Calibri" panose="020F0502020204030204"/>
            </a:endParaRPr>
          </a:p>
          <a:p>
            <a:pPr algn="ctr"/>
            <a:r>
              <a:rPr lang="en-GB" dirty="0">
                <a:cs typeface="Calibri" panose="020F0502020204030204"/>
              </a:rPr>
              <a:t>Children will learn all about levers and linkages and how to use them to create a moving poster all about London. Children will learn how to use a fixed and loose pivot.</a:t>
            </a:r>
          </a:p>
          <a:p>
            <a:pPr algn="ctr"/>
            <a:endParaRPr lang="en-GB" sz="1000" dirty="0">
              <a:cs typeface="Calibri" panose="020F0502020204030204"/>
            </a:endParaRPr>
          </a:p>
        </p:txBody>
      </p:sp>
      <p:pic>
        <p:nvPicPr>
          <p:cNvPr id="61" name="Picture 60" descr="A logo with a couple of kids holding hands under a tree&#10;&#10;Description automatically generated">
            <a:extLst>
              <a:ext uri="{FF2B5EF4-FFF2-40B4-BE49-F238E27FC236}">
                <a16:creationId xmlns:a16="http://schemas.microsoft.com/office/drawing/2014/main" id="{EFD92009-178A-8E2F-2EBE-5423D350B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50" y="1841734"/>
            <a:ext cx="1624149" cy="1624149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51F89EE0-53DB-C270-6F74-B583AABE6E00}"/>
              </a:ext>
            </a:extLst>
          </p:cNvPr>
          <p:cNvSpPr txBox="1"/>
          <p:nvPr/>
        </p:nvSpPr>
        <p:spPr>
          <a:xfrm>
            <a:off x="0" y="3335547"/>
            <a:ext cx="2498651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6000" dirty="0">
                <a:solidFill>
                  <a:schemeClr val="bg1"/>
                </a:solidFill>
                <a:latin typeface="ADLaM Display"/>
                <a:ea typeface="ADLaM Display"/>
                <a:cs typeface="ADLaM Display"/>
              </a:rPr>
              <a:t>Year 3</a:t>
            </a:r>
            <a:endParaRPr lang="en-GB" sz="6000" dirty="0">
              <a:solidFill>
                <a:schemeClr val="bg1"/>
              </a:solidFill>
              <a:latin typeface="ADLaM Display" panose="020F0502020204030204" pitchFamily="2" charset="0"/>
              <a:ea typeface="ADLaM Display" panose="020F0502020204030204" pitchFamily="2" charset="0"/>
              <a:cs typeface="ADLaM Display" panose="020F0502020204030204" pitchFamily="2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CD956F44-6752-FC13-9EC4-82BFC684EFA9}"/>
              </a:ext>
            </a:extLst>
          </p:cNvPr>
          <p:cNvSpPr txBox="1"/>
          <p:nvPr/>
        </p:nvSpPr>
        <p:spPr>
          <a:xfrm>
            <a:off x="5888165" y="5287825"/>
            <a:ext cx="28858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bg1"/>
                </a:solidFill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Autumn 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1</a:t>
            </a:r>
            <a:endParaRPr lang="en-GB" sz="5400" dirty="0">
              <a:solidFill>
                <a:schemeClr val="bg1"/>
              </a:solidFill>
              <a:latin typeface="ADLaM Display" panose="020F0502020204030204" pitchFamily="2" charset="0"/>
              <a:ea typeface="ADLaM Display" panose="020F0502020204030204" pitchFamily="2" charset="0"/>
              <a:cs typeface="ADLaM Display" panose="020F0502020204030204" pitchFamily="2" charset="0"/>
            </a:endParaRPr>
          </a:p>
        </p:txBody>
      </p:sp>
      <p:pic>
        <p:nvPicPr>
          <p:cNvPr id="1025" name="Picture 8" descr="Map&#10;&#10;Description automatically generated">
            <a:extLst>
              <a:ext uri="{FF2B5EF4-FFF2-40B4-BE49-F238E27FC236}">
                <a16:creationId xmlns:a16="http://schemas.microsoft.com/office/drawing/2014/main" id="{4026DD2D-D6EB-8614-D3BC-9B402468BF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3214" y="169817"/>
            <a:ext cx="2140182" cy="136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440BA3F-C9ED-2CBC-117F-9CE166DFB85D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" name="Picture 3" descr="£1000 loan - Pixie Loans">
            <a:extLst>
              <a:ext uri="{FF2B5EF4-FFF2-40B4-BE49-F238E27FC236}">
                <a16:creationId xmlns:a16="http://schemas.microsoft.com/office/drawing/2014/main" id="{B8886A92-B569-4AA0-6918-E3965F588A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4131" y="2191420"/>
            <a:ext cx="1617259" cy="928414"/>
          </a:xfrm>
          <a:prstGeom prst="rect">
            <a:avLst/>
          </a:prstGeom>
        </p:spPr>
      </p:pic>
      <p:pic>
        <p:nvPicPr>
          <p:cNvPr id="6" name="Picture 5" descr="How to Draw Cartoon Skeleton, Skeletons">
            <a:extLst>
              <a:ext uri="{FF2B5EF4-FFF2-40B4-BE49-F238E27FC236}">
                <a16:creationId xmlns:a16="http://schemas.microsoft.com/office/drawing/2014/main" id="{F8AD0B62-AFA6-2A2E-30B2-240504D8BE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11946" y="2761030"/>
            <a:ext cx="977004" cy="11539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1D59D0B-7906-4A7B-6D93-1099DA533A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827" y="4427725"/>
            <a:ext cx="1476936" cy="2103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489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617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Hexagon 21">
            <a:extLst>
              <a:ext uri="{FF2B5EF4-FFF2-40B4-BE49-F238E27FC236}">
                <a16:creationId xmlns:a16="http://schemas.microsoft.com/office/drawing/2014/main" id="{457507DB-C019-E700-EBD6-3F40433A78C3}"/>
              </a:ext>
            </a:extLst>
          </p:cNvPr>
          <p:cNvSpPr/>
          <p:nvPr/>
        </p:nvSpPr>
        <p:spPr>
          <a:xfrm>
            <a:off x="2279684" y="169817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00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>
              <a:ln w="57150">
                <a:solidFill>
                  <a:schemeClr val="tx1"/>
                </a:solidFill>
              </a:ln>
            </a:endParaRPr>
          </a:p>
          <a:p>
            <a:pPr algn="ctr"/>
            <a:endParaRPr lang="en-GB" dirty="0">
              <a:ln w="57150">
                <a:solidFill>
                  <a:prstClr val="black"/>
                </a:solidFill>
              </a:ln>
              <a:ea typeface="Calibri" panose="020F0502020204030204"/>
              <a:cs typeface="Calibri" panose="020F0502020204030204"/>
            </a:endParaRPr>
          </a:p>
        </p:txBody>
      </p:sp>
      <p:sp>
        <p:nvSpPr>
          <p:cNvPr id="49" name="Hexagon 48">
            <a:extLst>
              <a:ext uri="{FF2B5EF4-FFF2-40B4-BE49-F238E27FC236}">
                <a16:creationId xmlns:a16="http://schemas.microsoft.com/office/drawing/2014/main" id="{58B7F445-3BC4-7CFB-115B-2BF0DF8F049E}"/>
              </a:ext>
            </a:extLst>
          </p:cNvPr>
          <p:cNvSpPr/>
          <p:nvPr/>
        </p:nvSpPr>
        <p:spPr>
          <a:xfrm>
            <a:off x="2279684" y="3513651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99CC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0" name="Hexagon 49">
            <a:extLst>
              <a:ext uri="{FF2B5EF4-FFF2-40B4-BE49-F238E27FC236}">
                <a16:creationId xmlns:a16="http://schemas.microsoft.com/office/drawing/2014/main" id="{89D44F6D-821B-C900-CF04-341CA7C31FC2}"/>
              </a:ext>
            </a:extLst>
          </p:cNvPr>
          <p:cNvSpPr/>
          <p:nvPr/>
        </p:nvSpPr>
        <p:spPr>
          <a:xfrm>
            <a:off x="8512468" y="3429000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DDDD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>
              <a:ln w="57150">
                <a:solidFill>
                  <a:schemeClr val="tx1"/>
                </a:solidFill>
              </a:ln>
            </a:endParaRPr>
          </a:p>
          <a:p>
            <a:pPr algn="ctr"/>
            <a:endParaRPr lang="en-GB" dirty="0">
              <a:ln w="57150">
                <a:solidFill>
                  <a:prstClr val="black"/>
                </a:solidFill>
              </a:ln>
              <a:ea typeface="Calibri" panose="020F0502020204030204"/>
              <a:cs typeface="Calibri" panose="020F0502020204030204"/>
            </a:endParaRPr>
          </a:p>
        </p:txBody>
      </p:sp>
      <p:sp>
        <p:nvSpPr>
          <p:cNvPr id="51" name="Hexagon 50">
            <a:extLst>
              <a:ext uri="{FF2B5EF4-FFF2-40B4-BE49-F238E27FC236}">
                <a16:creationId xmlns:a16="http://schemas.microsoft.com/office/drawing/2014/main" id="{EAAC5744-441F-DF1D-FC69-4FF0A97E44A6}"/>
              </a:ext>
            </a:extLst>
          </p:cNvPr>
          <p:cNvSpPr/>
          <p:nvPr/>
        </p:nvSpPr>
        <p:spPr>
          <a:xfrm>
            <a:off x="5376529" y="1841734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2" name="Hexagon 51">
            <a:extLst>
              <a:ext uri="{FF2B5EF4-FFF2-40B4-BE49-F238E27FC236}">
                <a16:creationId xmlns:a16="http://schemas.microsoft.com/office/drawing/2014/main" id="{8B29177F-43F3-64AE-81B3-AB35F08F5138}"/>
              </a:ext>
            </a:extLst>
          </p:cNvPr>
          <p:cNvSpPr/>
          <p:nvPr/>
        </p:nvSpPr>
        <p:spPr>
          <a:xfrm>
            <a:off x="8407915" y="169817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66FF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>
              <a:ln w="57150">
                <a:solidFill>
                  <a:prstClr val="black"/>
                </a:solidFill>
              </a:ln>
              <a:ea typeface="Calibri"/>
              <a:cs typeface="Calibri"/>
            </a:endParaRPr>
          </a:p>
        </p:txBody>
      </p: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CA9352DB-0976-E4DA-6334-48CD5A47A0BA}"/>
              </a:ext>
            </a:extLst>
          </p:cNvPr>
          <p:cNvSpPr/>
          <p:nvPr/>
        </p:nvSpPr>
        <p:spPr>
          <a:xfrm>
            <a:off x="172560" y="1655542"/>
            <a:ext cx="2692247" cy="3477131"/>
          </a:xfrm>
          <a:prstGeom prst="homePlate">
            <a:avLst>
              <a:gd name="adj" fmla="val 31833"/>
            </a:avLst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FA48C6-A5B9-6AA4-0B29-60CE70908F0A}"/>
              </a:ext>
            </a:extLst>
          </p:cNvPr>
          <p:cNvSpPr txBox="1"/>
          <p:nvPr/>
        </p:nvSpPr>
        <p:spPr>
          <a:xfrm>
            <a:off x="2623222" y="171364"/>
            <a:ext cx="2994113" cy="252376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/>
              <a:t>PE</a:t>
            </a:r>
          </a:p>
          <a:p>
            <a:pPr algn="ctr"/>
            <a:endParaRPr lang="en-GB" dirty="0">
              <a:ea typeface="Calibri"/>
              <a:cs typeface="Calibri"/>
            </a:endParaRPr>
          </a:p>
          <a:p>
            <a:pPr algn="ctr"/>
            <a:r>
              <a:rPr lang="en-GB" sz="1600" dirty="0">
                <a:ea typeface="Calibri" panose="020F0502020204030204"/>
                <a:cs typeface="Calibri" panose="020F0502020204030204"/>
              </a:rPr>
              <a:t>Children will have the opportunity to explore throwing at a target, catching and dodging in games of netball and dodgeball. They will also explore gymnastics, including different rolls and </a:t>
            </a:r>
            <a:r>
              <a:rPr lang="en-GB" sz="1600">
                <a:ea typeface="Calibri" panose="020F0502020204030204"/>
                <a:cs typeface="Calibri" panose="020F0502020204030204"/>
              </a:rPr>
              <a:t>jumps. </a:t>
            </a:r>
            <a:endParaRPr lang="en-GB" sz="1600" dirty="0"/>
          </a:p>
          <a:p>
            <a:pPr algn="ctr"/>
            <a:endParaRPr lang="en-GB" sz="1000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BFFE20-C665-1253-50E5-A9711DA49A5F}"/>
              </a:ext>
            </a:extLst>
          </p:cNvPr>
          <p:cNvSpPr txBox="1"/>
          <p:nvPr/>
        </p:nvSpPr>
        <p:spPr>
          <a:xfrm>
            <a:off x="2945905" y="3541689"/>
            <a:ext cx="2338319" cy="246221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/>
              <a:t>RE</a:t>
            </a:r>
          </a:p>
          <a:p>
            <a:pPr algn="ctr"/>
            <a:endParaRPr lang="en-GB" b="1" dirty="0">
              <a:cs typeface="Calibri"/>
            </a:endParaRPr>
          </a:p>
          <a:p>
            <a:pPr algn="ctr"/>
            <a:r>
              <a:rPr lang="en-GB" dirty="0">
                <a:cs typeface="Calibri" panose="020F0502020204030204"/>
              </a:rPr>
              <a:t>Children will learn about Christianity and God. They will learn about how and why people have served God.</a:t>
            </a:r>
            <a:endParaRPr lang="en-GB" b="1" dirty="0">
              <a:cs typeface="Calibri" panose="020F0502020204030204"/>
            </a:endParaRPr>
          </a:p>
          <a:p>
            <a:pPr algn="ctr"/>
            <a:endParaRPr lang="en-GB" sz="1000" dirty="0">
              <a:cs typeface="Calibri" panose="020F0502020204030204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EA66C6-3E97-AD61-0B42-C218E3C19516}"/>
              </a:ext>
            </a:extLst>
          </p:cNvPr>
          <p:cNvSpPr txBox="1"/>
          <p:nvPr/>
        </p:nvSpPr>
        <p:spPr>
          <a:xfrm>
            <a:off x="5639625" y="1873763"/>
            <a:ext cx="3096470" cy="22889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/>
              <a:t>Computing</a:t>
            </a:r>
          </a:p>
          <a:p>
            <a:pPr algn="ctr"/>
            <a:endParaRPr lang="en-GB" b="1" dirty="0">
              <a:ea typeface="Calibri"/>
              <a:cs typeface="Calibri"/>
            </a:endParaRPr>
          </a:p>
          <a:p>
            <a:pPr algn="ctr"/>
            <a:r>
              <a:rPr lang="en-GB" sz="1600" dirty="0">
                <a:ea typeface="Calibri" panose="020F0502020204030204"/>
                <a:cs typeface="Calibri" panose="020F0502020204030204"/>
              </a:rPr>
              <a:t>This term, children will be exploring the use of digital devices. They will learn about what a digital device is, how they are used, and how they are linked within a network.</a:t>
            </a:r>
            <a:endParaRPr lang="en-GB" sz="1600" b="1" dirty="0">
              <a:ea typeface="Calibri" panose="020F0502020204030204"/>
              <a:cs typeface="Calibri" panose="020F0502020204030204"/>
            </a:endParaRPr>
          </a:p>
          <a:p>
            <a:pPr algn="ctr"/>
            <a:endParaRPr lang="en-GB" sz="1000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88261D-31AD-88BC-F17B-6E88A4952F4C}"/>
              </a:ext>
            </a:extLst>
          </p:cNvPr>
          <p:cNvSpPr txBox="1"/>
          <p:nvPr/>
        </p:nvSpPr>
        <p:spPr>
          <a:xfrm>
            <a:off x="8616340" y="228229"/>
            <a:ext cx="3278441" cy="218521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/>
              <a:t>Music</a:t>
            </a:r>
          </a:p>
          <a:p>
            <a:pPr algn="ctr"/>
            <a:endParaRPr lang="en-GB" b="1" dirty="0">
              <a:ea typeface="Calibri"/>
              <a:cs typeface="Calibri"/>
            </a:endParaRPr>
          </a:p>
          <a:p>
            <a:pPr algn="ctr"/>
            <a:r>
              <a:rPr lang="en-GB" dirty="0">
                <a:ea typeface="Calibri" panose="020F0502020204030204"/>
                <a:cs typeface="Calibri" panose="020F0502020204030204"/>
              </a:rPr>
              <a:t>Children will have the opportunity to make music using their voices. Through singing, children will practice, compose and improvise.</a:t>
            </a:r>
          </a:p>
          <a:p>
            <a:pPr algn="ctr"/>
            <a:endParaRPr lang="en-GB" sz="1000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21AE65B-93C3-B642-4819-2463E1994B8D}"/>
              </a:ext>
            </a:extLst>
          </p:cNvPr>
          <p:cNvSpPr txBox="1"/>
          <p:nvPr/>
        </p:nvSpPr>
        <p:spPr>
          <a:xfrm>
            <a:off x="8830235" y="3434039"/>
            <a:ext cx="3039606" cy="218521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/>
              <a:t>PSHE</a:t>
            </a:r>
          </a:p>
          <a:p>
            <a:pPr algn="ctr"/>
            <a:endParaRPr lang="en-GB" b="1" dirty="0">
              <a:ea typeface="Calibri"/>
              <a:cs typeface="Calibri"/>
            </a:endParaRPr>
          </a:p>
          <a:p>
            <a:pPr algn="ctr"/>
            <a:r>
              <a:rPr lang="en-GB" dirty="0">
                <a:ea typeface="Calibri"/>
                <a:cs typeface="Calibri"/>
              </a:rPr>
              <a:t>This term's topic is "Being Me in My World." Children will explore how their actions affect others and their place within the school community.</a:t>
            </a:r>
          </a:p>
          <a:p>
            <a:pPr algn="ctr"/>
            <a:endParaRPr lang="en-GB" sz="1000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E5182CB-A89C-6468-90D7-6BC550712890}"/>
              </a:ext>
            </a:extLst>
          </p:cNvPr>
          <p:cNvSpPr txBox="1"/>
          <p:nvPr/>
        </p:nvSpPr>
        <p:spPr>
          <a:xfrm>
            <a:off x="0" y="1722190"/>
            <a:ext cx="183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Key Texts</a:t>
            </a:r>
          </a:p>
          <a:p>
            <a:pPr algn="ctr"/>
            <a:endParaRPr lang="en-GB" sz="1000" dirty="0"/>
          </a:p>
        </p:txBody>
      </p:sp>
      <p:pic>
        <p:nvPicPr>
          <p:cNvPr id="17" name="Picture 12" descr="Christian Symbol Cross - ClipArt Best">
            <a:extLst>
              <a:ext uri="{FF2B5EF4-FFF2-40B4-BE49-F238E27FC236}">
                <a16:creationId xmlns:a16="http://schemas.microsoft.com/office/drawing/2014/main" id="{681EC859-9117-DFFD-8375-4F6AC7CE5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9644" y="5494373"/>
            <a:ext cx="796307" cy="1116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SHE – Jigsaw | Howden Junior School">
            <a:extLst>
              <a:ext uri="{FF2B5EF4-FFF2-40B4-BE49-F238E27FC236}">
                <a16:creationId xmlns:a16="http://schemas.microsoft.com/office/drawing/2014/main" id="{7C8C1081-B0FC-35EB-6B0E-5A0E20612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0097" y="5496901"/>
            <a:ext cx="899079" cy="102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686B97D-B843-8F7E-4191-CCDD0C5D8A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390" t="28605" r="47606" b="51026"/>
          <a:stretch/>
        </p:blipFill>
        <p:spPr>
          <a:xfrm>
            <a:off x="9564727" y="2247413"/>
            <a:ext cx="1379436" cy="985655"/>
          </a:xfrm>
          <a:prstGeom prst="rect">
            <a:avLst/>
          </a:prstGeom>
        </p:spPr>
      </p:pic>
      <p:pic>
        <p:nvPicPr>
          <p:cNvPr id="4" name="Picture 3" descr="A red and white rectangle&#10;&#10;Description automatically generated">
            <a:extLst>
              <a:ext uri="{FF2B5EF4-FFF2-40B4-BE49-F238E27FC236}">
                <a16:creationId xmlns:a16="http://schemas.microsoft.com/office/drawing/2014/main" id="{4022BBB7-8F75-2046-3DA2-69C29EC2BD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6225" y="5029091"/>
            <a:ext cx="3833360" cy="180009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881EEE6-C534-A904-7CAD-74BA9B7ADAB4}"/>
              </a:ext>
            </a:extLst>
          </p:cNvPr>
          <p:cNvSpPr txBox="1"/>
          <p:nvPr/>
        </p:nvSpPr>
        <p:spPr>
          <a:xfrm>
            <a:off x="5719059" y="5120833"/>
            <a:ext cx="3050980" cy="178510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>
                <a:ea typeface="Calibri"/>
                <a:cs typeface="Calibri"/>
              </a:rPr>
              <a:t>French</a:t>
            </a:r>
          </a:p>
          <a:p>
            <a:pPr algn="ctr"/>
            <a:endParaRPr lang="en-GB" b="1" dirty="0">
              <a:ea typeface="Calibri"/>
              <a:cs typeface="Calibri"/>
            </a:endParaRPr>
          </a:p>
          <a:p>
            <a:pPr algn="ctr"/>
            <a:r>
              <a:rPr lang="en-GB" sz="1600" dirty="0">
                <a:ea typeface="Calibri" panose="020F0502020204030204"/>
                <a:cs typeface="Calibri" panose="020F0502020204030204"/>
              </a:rPr>
              <a:t>Children will learn how to greet others in French, as well as developing fundamental conversational techniques.</a:t>
            </a:r>
          </a:p>
          <a:p>
            <a:pPr algn="ctr"/>
            <a:endParaRPr lang="en-GB" sz="1000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" name="Picture 1" descr="Cartoon Computers Pictures - Cliparts.co">
            <a:extLst>
              <a:ext uri="{FF2B5EF4-FFF2-40B4-BE49-F238E27FC236}">
                <a16:creationId xmlns:a16="http://schemas.microsoft.com/office/drawing/2014/main" id="{2C68B12B-CA7C-709B-9E50-BF6A7DF5AC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6931" y="3864947"/>
            <a:ext cx="1155513" cy="1038795"/>
          </a:xfrm>
          <a:prstGeom prst="rect">
            <a:avLst/>
          </a:prstGeom>
        </p:spPr>
      </p:pic>
      <p:pic>
        <p:nvPicPr>
          <p:cNvPr id="3" name="Picture 2" descr="Siotame: Netball drills with room 7">
            <a:extLst>
              <a:ext uri="{FF2B5EF4-FFF2-40B4-BE49-F238E27FC236}">
                <a16:creationId xmlns:a16="http://schemas.microsoft.com/office/drawing/2014/main" id="{039B17F2-D8A9-782D-854C-65023D4A2B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9146" y="2412477"/>
            <a:ext cx="702389" cy="852575"/>
          </a:xfrm>
          <a:prstGeom prst="rect">
            <a:avLst/>
          </a:prstGeom>
        </p:spPr>
      </p:pic>
      <p:pic>
        <p:nvPicPr>
          <p:cNvPr id="6" name="Picture 5" descr="Anisha, Accidental Detective by Serena Patel">
            <a:extLst>
              <a:ext uri="{FF2B5EF4-FFF2-40B4-BE49-F238E27FC236}">
                <a16:creationId xmlns:a16="http://schemas.microsoft.com/office/drawing/2014/main" id="{74B95738-E4FF-567E-8322-B958034AB6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9460" t="1709" r="29212" b="922"/>
          <a:stretch/>
        </p:blipFill>
        <p:spPr>
          <a:xfrm>
            <a:off x="243386" y="2733396"/>
            <a:ext cx="1110962" cy="133405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44BD97-5A1E-7AB7-B408-89E7CB768E2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20333" y="2698938"/>
            <a:ext cx="1034864" cy="1404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0693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332</Words>
  <Application>Microsoft Office PowerPoint</Application>
  <PresentationFormat>Widescreen</PresentationFormat>
  <Paragraphs>43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Cooper</dc:creator>
  <cp:lastModifiedBy>Kate Bodill</cp:lastModifiedBy>
  <cp:revision>290</cp:revision>
  <dcterms:created xsi:type="dcterms:W3CDTF">2023-10-01T20:00:25Z</dcterms:created>
  <dcterms:modified xsi:type="dcterms:W3CDTF">2026-09-01T10:34:08Z</dcterms:modified>
</cp:coreProperties>
</file>