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0" r:id="rId6"/>
    <p:sldId id="259" r:id="rId7"/>
    <p:sldId id="261" r:id="rId8"/>
    <p:sldId id="262" r:id="rId9"/>
    <p:sldId id="263" r:id="rId10"/>
    <p:sldId id="264" r:id="rId11"/>
    <p:sldId id="265" r:id="rId12"/>
    <p:sldId id="266" r:id="rId13"/>
    <p:sldId id="276" r:id="rId14"/>
    <p:sldId id="267" r:id="rId15"/>
    <p:sldId id="268" r:id="rId16"/>
    <p:sldId id="269" r:id="rId17"/>
    <p:sldId id="271" r:id="rId18"/>
    <p:sldId id="270" r:id="rId19"/>
    <p:sldId id="272" r:id="rId20"/>
    <p:sldId id="273" r:id="rId21"/>
    <p:sldId id="27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7" d="100"/>
          <a:sy n="87" d="100"/>
        </p:scale>
        <p:origin x="48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3591445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2438984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3758753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2B5DDFC-DFB5-45EE-9B87-5D85DF542359}"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1032777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2B5DDFC-DFB5-45EE-9B87-5D85DF542359}" type="datetimeFigureOut">
              <a:rPr lang="en-GB" smtClean="0"/>
              <a:t>07/12/2020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483906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2B5DDFC-DFB5-45EE-9B87-5D85DF542359}" type="datetimeFigureOut">
              <a:rPr lang="en-GB" smtClean="0"/>
              <a:t>07/12/2020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2390286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B5DDFC-DFB5-45EE-9B87-5D85DF542359}" type="datetimeFigureOut">
              <a:rPr lang="en-GB" smtClean="0"/>
              <a:t>07/12/2020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621823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B5DDFC-DFB5-45EE-9B87-5D85DF542359}"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582014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B5DDFC-DFB5-45EE-9B87-5D85DF542359}"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2301683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218800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B5DDFC-DFB5-45EE-9B87-5D85DF542359}"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2E1348-A056-49C2-9707-F2B88CF530E0}" type="slidenum">
              <a:rPr lang="en-GB" smtClean="0"/>
              <a:t>‹#›</a:t>
            </a:fld>
            <a:endParaRPr lang="en-GB"/>
          </a:p>
        </p:txBody>
      </p:sp>
    </p:spTree>
    <p:extLst>
      <p:ext uri="{BB962C8B-B14F-4D97-AF65-F5344CB8AC3E}">
        <p14:creationId xmlns:p14="http://schemas.microsoft.com/office/powerpoint/2010/main" val="1160812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B5DDFC-DFB5-45EE-9B87-5D85DF542359}" type="datetimeFigureOut">
              <a:rPr lang="en-GB" smtClean="0"/>
              <a:t>07/12/2020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2E1348-A056-49C2-9707-F2B88CF530E0}" type="slidenum">
              <a:rPr lang="en-GB" smtClean="0"/>
              <a:t>‹#›</a:t>
            </a:fld>
            <a:endParaRPr lang="en-GB"/>
          </a:p>
        </p:txBody>
      </p:sp>
    </p:spTree>
    <p:extLst>
      <p:ext uri="{BB962C8B-B14F-4D97-AF65-F5344CB8AC3E}">
        <p14:creationId xmlns:p14="http://schemas.microsoft.com/office/powerpoint/2010/main" val="1603528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latin typeface="Comic Sans MS" panose="030F0702030302020204" pitchFamily="66" charset="0"/>
              </a:rPr>
              <a:t>Examples of our PSHE Lessons </a:t>
            </a:r>
          </a:p>
        </p:txBody>
      </p:sp>
      <p:sp>
        <p:nvSpPr>
          <p:cNvPr id="3" name="Subtitle 2"/>
          <p:cNvSpPr>
            <a:spLocks noGrp="1"/>
          </p:cNvSpPr>
          <p:nvPr>
            <p:ph type="subTitle" idx="1"/>
          </p:nvPr>
        </p:nvSpPr>
        <p:spPr/>
        <p:txBody>
          <a:bodyPr>
            <a:normAutofit/>
          </a:bodyPr>
          <a:lstStyle/>
          <a:p>
            <a:r>
              <a:rPr lang="en-GB" sz="4800" dirty="0">
                <a:latin typeface="Comic Sans MS" panose="030F0702030302020204" pitchFamily="66" charset="0"/>
              </a:rPr>
              <a:t>Reception and Key Stage One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0041" y="4502150"/>
            <a:ext cx="1800225" cy="1695450"/>
          </a:xfrm>
          <a:prstGeom prst="rect">
            <a:avLst/>
          </a:prstGeom>
        </p:spPr>
      </p:pic>
    </p:spTree>
    <p:extLst>
      <p:ext uri="{BB962C8B-B14F-4D97-AF65-F5344CB8AC3E}">
        <p14:creationId xmlns:p14="http://schemas.microsoft.com/office/powerpoint/2010/main" val="39957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992574" y="1222131"/>
            <a:ext cx="2695575" cy="1828800"/>
          </a:xfrm>
          <a:prstGeom prst="rect">
            <a:avLst/>
          </a:prstGeom>
        </p:spPr>
      </p:pic>
      <p:sp>
        <p:nvSpPr>
          <p:cNvPr id="5" name="TextBox 4"/>
          <p:cNvSpPr txBox="1"/>
          <p:nvPr/>
        </p:nvSpPr>
        <p:spPr>
          <a:xfrm>
            <a:off x="949569" y="905608"/>
            <a:ext cx="6875585" cy="4801314"/>
          </a:xfrm>
          <a:prstGeom prst="rect">
            <a:avLst/>
          </a:prstGeom>
          <a:noFill/>
        </p:spPr>
        <p:txBody>
          <a:bodyPr wrap="square" rtlCol="0">
            <a:spAutoFit/>
          </a:bodyPr>
          <a:lstStyle/>
          <a:p>
            <a:pPr algn="ctr"/>
            <a:r>
              <a:rPr lang="en-GB" u="sng" dirty="0">
                <a:latin typeface="Comic Sans MS" panose="030F0702030302020204" pitchFamily="66" charset="0"/>
              </a:rPr>
              <a:t>Reception Classes – Being Me in My World </a:t>
            </a:r>
          </a:p>
          <a:p>
            <a:pPr algn="ctr"/>
            <a:r>
              <a:rPr lang="en-GB" u="sng" dirty="0">
                <a:latin typeface="Comic Sans MS" panose="030F0702030302020204" pitchFamily="66" charset="0"/>
              </a:rPr>
              <a:t>Learning Challenge - How am I feeling today?</a:t>
            </a:r>
          </a:p>
          <a:p>
            <a:pPr algn="ctr"/>
            <a:endParaRPr lang="en-GB" u="sng" dirty="0">
              <a:latin typeface="Comic Sans MS" panose="030F0702030302020204" pitchFamily="66" charset="0"/>
            </a:endParaRPr>
          </a:p>
          <a:p>
            <a:r>
              <a:rPr lang="en-GB" u="sng" dirty="0">
                <a:latin typeface="Comic Sans MS" panose="030F0702030302020204" pitchFamily="66" charset="0"/>
              </a:rPr>
              <a:t>Calm Me Time </a:t>
            </a:r>
          </a:p>
          <a:p>
            <a:r>
              <a:rPr lang="en-GB" dirty="0">
                <a:latin typeface="Comic Sans MS" panose="030F0702030302020204" pitchFamily="66" charset="0"/>
              </a:rPr>
              <a:t>Everyone sitting in a circle, including the adults, explain to the children about a special chime bar that gives a calm and peaceful sound.</a:t>
            </a:r>
          </a:p>
          <a:p>
            <a:r>
              <a:rPr lang="en-GB" dirty="0">
                <a:latin typeface="Comic Sans MS" panose="030F0702030302020204" pitchFamily="66" charset="0"/>
              </a:rPr>
              <a:t>Tap the chime bar, encourage the children to breathe in through their nose and out through their mouth whilst listening to the sound of the chime bar. They touch their noses as they breathe in and put their hands in front of their mouths as they breathe out so they can feel their rainbow breath. </a:t>
            </a:r>
          </a:p>
          <a:p>
            <a:r>
              <a:rPr lang="en-GB" dirty="0">
                <a:latin typeface="Comic Sans MS" panose="030F0702030302020204" pitchFamily="66" charset="0"/>
              </a:rPr>
              <a:t>Sound the Chime again and ask the children to listen until they can no longer hear it and explain that Calm Me time is over. </a:t>
            </a:r>
          </a:p>
          <a:p>
            <a:r>
              <a:rPr lang="en-GB" dirty="0">
                <a:latin typeface="Comic Sans MS" panose="030F0702030302020204" pitchFamily="66" charset="0"/>
              </a:rPr>
              <a:t>How do they feel? </a:t>
            </a:r>
          </a:p>
          <a:p>
            <a:r>
              <a:rPr lang="en-GB" dirty="0">
                <a:latin typeface="Comic Sans MS" panose="030F0702030302020204" pitchFamily="66" charset="0"/>
              </a:rPr>
              <a:t>Can they use words like calm, peaceful and quiet? </a:t>
            </a:r>
          </a:p>
        </p:txBody>
      </p:sp>
    </p:spTree>
    <p:extLst>
      <p:ext uri="{BB962C8B-B14F-4D97-AF65-F5344CB8AC3E}">
        <p14:creationId xmlns:p14="http://schemas.microsoft.com/office/powerpoint/2010/main" val="4054690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8554" y="835269"/>
            <a:ext cx="10784393" cy="369332"/>
          </a:xfrm>
          <a:prstGeom prst="rect">
            <a:avLst/>
          </a:prstGeom>
          <a:noFill/>
        </p:spPr>
        <p:txBody>
          <a:bodyPr wrap="square" rtlCol="0">
            <a:spAutoFit/>
          </a:bodyPr>
          <a:lstStyle/>
          <a:p>
            <a:r>
              <a:rPr lang="en-GB" dirty="0">
                <a:latin typeface="Comic Sans MS" panose="030F0702030302020204" pitchFamily="66" charset="0"/>
              </a:rPr>
              <a:t>Have a selection of emotion photographs on the floor and together sort them into similar emotions </a:t>
            </a:r>
          </a:p>
        </p:txBody>
      </p:sp>
      <p:pic>
        <p:nvPicPr>
          <p:cNvPr id="3" name="Picture 2"/>
          <p:cNvPicPr>
            <a:picLocks noChangeAspect="1"/>
          </p:cNvPicPr>
          <p:nvPr/>
        </p:nvPicPr>
        <p:blipFill>
          <a:blip r:embed="rId2"/>
          <a:stretch>
            <a:fillRect/>
          </a:stretch>
        </p:blipFill>
        <p:spPr>
          <a:xfrm>
            <a:off x="1099038" y="1397977"/>
            <a:ext cx="2558562" cy="1779499"/>
          </a:xfrm>
          <a:prstGeom prst="rect">
            <a:avLst/>
          </a:prstGeom>
        </p:spPr>
      </p:pic>
      <p:pic>
        <p:nvPicPr>
          <p:cNvPr id="4" name="Picture 3"/>
          <p:cNvPicPr>
            <a:picLocks noChangeAspect="1"/>
          </p:cNvPicPr>
          <p:nvPr/>
        </p:nvPicPr>
        <p:blipFill>
          <a:blip r:embed="rId3"/>
          <a:stretch>
            <a:fillRect/>
          </a:stretch>
        </p:blipFill>
        <p:spPr>
          <a:xfrm>
            <a:off x="9628310" y="4029107"/>
            <a:ext cx="1894637" cy="2652492"/>
          </a:xfrm>
          <a:prstGeom prst="rect">
            <a:avLst/>
          </a:prstGeom>
        </p:spPr>
      </p:pic>
      <p:pic>
        <p:nvPicPr>
          <p:cNvPr id="5" name="Picture 4"/>
          <p:cNvPicPr>
            <a:picLocks noChangeAspect="1"/>
          </p:cNvPicPr>
          <p:nvPr/>
        </p:nvPicPr>
        <p:blipFill>
          <a:blip r:embed="rId4"/>
          <a:stretch>
            <a:fillRect/>
          </a:stretch>
        </p:blipFill>
        <p:spPr>
          <a:xfrm>
            <a:off x="3771965" y="1397977"/>
            <a:ext cx="1844363" cy="2584938"/>
          </a:xfrm>
          <a:prstGeom prst="rect">
            <a:avLst/>
          </a:prstGeom>
        </p:spPr>
      </p:pic>
      <p:pic>
        <p:nvPicPr>
          <p:cNvPr id="6" name="Picture 5"/>
          <p:cNvPicPr>
            <a:picLocks noChangeAspect="1"/>
          </p:cNvPicPr>
          <p:nvPr/>
        </p:nvPicPr>
        <p:blipFill>
          <a:blip r:embed="rId5"/>
          <a:stretch>
            <a:fillRect/>
          </a:stretch>
        </p:blipFill>
        <p:spPr>
          <a:xfrm>
            <a:off x="933038" y="3271919"/>
            <a:ext cx="2724562" cy="1886235"/>
          </a:xfrm>
          <a:prstGeom prst="rect">
            <a:avLst/>
          </a:prstGeom>
        </p:spPr>
      </p:pic>
      <p:pic>
        <p:nvPicPr>
          <p:cNvPr id="7" name="Picture 6"/>
          <p:cNvPicPr>
            <a:picLocks noChangeAspect="1"/>
          </p:cNvPicPr>
          <p:nvPr/>
        </p:nvPicPr>
        <p:blipFill>
          <a:blip r:embed="rId6"/>
          <a:stretch>
            <a:fillRect/>
          </a:stretch>
        </p:blipFill>
        <p:spPr>
          <a:xfrm>
            <a:off x="7889790" y="1334233"/>
            <a:ext cx="3477040" cy="1356213"/>
          </a:xfrm>
          <a:prstGeom prst="rect">
            <a:avLst/>
          </a:prstGeom>
        </p:spPr>
      </p:pic>
      <p:pic>
        <p:nvPicPr>
          <p:cNvPr id="8" name="Picture 7"/>
          <p:cNvPicPr>
            <a:picLocks noChangeAspect="1"/>
          </p:cNvPicPr>
          <p:nvPr/>
        </p:nvPicPr>
        <p:blipFill>
          <a:blip r:embed="rId7"/>
          <a:stretch>
            <a:fillRect/>
          </a:stretch>
        </p:blipFill>
        <p:spPr>
          <a:xfrm>
            <a:off x="933038" y="5244794"/>
            <a:ext cx="3419508" cy="1378560"/>
          </a:xfrm>
          <a:prstGeom prst="rect">
            <a:avLst/>
          </a:prstGeom>
        </p:spPr>
      </p:pic>
      <p:pic>
        <p:nvPicPr>
          <p:cNvPr id="9" name="Picture 8"/>
          <p:cNvPicPr>
            <a:picLocks noChangeAspect="1"/>
          </p:cNvPicPr>
          <p:nvPr/>
        </p:nvPicPr>
        <p:blipFill>
          <a:blip r:embed="rId8"/>
          <a:stretch>
            <a:fillRect/>
          </a:stretch>
        </p:blipFill>
        <p:spPr>
          <a:xfrm>
            <a:off x="3657600" y="3982915"/>
            <a:ext cx="3261881" cy="1254779"/>
          </a:xfrm>
          <a:prstGeom prst="rect">
            <a:avLst/>
          </a:prstGeom>
        </p:spPr>
      </p:pic>
      <p:pic>
        <p:nvPicPr>
          <p:cNvPr id="10" name="Picture 9"/>
          <p:cNvPicPr>
            <a:picLocks noChangeAspect="1"/>
          </p:cNvPicPr>
          <p:nvPr/>
        </p:nvPicPr>
        <p:blipFill>
          <a:blip r:embed="rId9"/>
          <a:stretch>
            <a:fillRect/>
          </a:stretch>
        </p:blipFill>
        <p:spPr>
          <a:xfrm>
            <a:off x="8001000" y="2674589"/>
            <a:ext cx="3274185" cy="1279661"/>
          </a:xfrm>
          <a:prstGeom prst="rect">
            <a:avLst/>
          </a:prstGeom>
        </p:spPr>
      </p:pic>
      <p:pic>
        <p:nvPicPr>
          <p:cNvPr id="11" name="Picture 10"/>
          <p:cNvPicPr>
            <a:picLocks noChangeAspect="1"/>
          </p:cNvPicPr>
          <p:nvPr/>
        </p:nvPicPr>
        <p:blipFill>
          <a:blip r:embed="rId10"/>
          <a:stretch>
            <a:fillRect/>
          </a:stretch>
        </p:blipFill>
        <p:spPr>
          <a:xfrm>
            <a:off x="5838615" y="1401353"/>
            <a:ext cx="1783704" cy="2546472"/>
          </a:xfrm>
          <a:prstGeom prst="rect">
            <a:avLst/>
          </a:prstGeom>
        </p:spPr>
      </p:pic>
      <p:pic>
        <p:nvPicPr>
          <p:cNvPr id="12" name="Picture 11"/>
          <p:cNvPicPr>
            <a:picLocks noChangeAspect="1"/>
          </p:cNvPicPr>
          <p:nvPr/>
        </p:nvPicPr>
        <p:blipFill>
          <a:blip r:embed="rId11"/>
          <a:stretch>
            <a:fillRect/>
          </a:stretch>
        </p:blipFill>
        <p:spPr>
          <a:xfrm rot="16200000">
            <a:off x="7437237" y="3653245"/>
            <a:ext cx="1733569" cy="2485293"/>
          </a:xfrm>
          <a:prstGeom prst="rect">
            <a:avLst/>
          </a:prstGeom>
        </p:spPr>
      </p:pic>
      <p:pic>
        <p:nvPicPr>
          <p:cNvPr id="13" name="Picture 12"/>
          <p:cNvPicPr>
            <a:picLocks noChangeAspect="1"/>
          </p:cNvPicPr>
          <p:nvPr/>
        </p:nvPicPr>
        <p:blipFill>
          <a:blip r:embed="rId12"/>
          <a:stretch>
            <a:fillRect/>
          </a:stretch>
        </p:blipFill>
        <p:spPr>
          <a:xfrm rot="16200000">
            <a:off x="4812768" y="4954456"/>
            <a:ext cx="1540844" cy="2177500"/>
          </a:xfrm>
          <a:prstGeom prst="rect">
            <a:avLst/>
          </a:prstGeom>
        </p:spPr>
      </p:pic>
    </p:spTree>
    <p:extLst>
      <p:ext uri="{BB962C8B-B14F-4D97-AF65-F5344CB8AC3E}">
        <p14:creationId xmlns:p14="http://schemas.microsoft.com/office/powerpoint/2010/main" val="943387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78169" y="949569"/>
            <a:ext cx="10418885" cy="3477875"/>
          </a:xfrm>
          <a:prstGeom prst="rect">
            <a:avLst/>
          </a:prstGeom>
          <a:noFill/>
        </p:spPr>
        <p:txBody>
          <a:bodyPr wrap="square" rtlCol="0">
            <a:spAutoFit/>
          </a:bodyPr>
          <a:lstStyle/>
          <a:p>
            <a:r>
              <a:rPr lang="en-GB" sz="2000" dirty="0">
                <a:latin typeface="Comic Sans MS" panose="030F0702030302020204" pitchFamily="66" charset="0"/>
              </a:rPr>
              <a:t>Choose the pictures of the children showing emotions.  </a:t>
            </a:r>
          </a:p>
          <a:p>
            <a:r>
              <a:rPr lang="en-GB" sz="2000" dirty="0">
                <a:latin typeface="Comic Sans MS" panose="030F0702030302020204" pitchFamily="66" charset="0"/>
              </a:rPr>
              <a:t>‘All these children have just started school or nursery for the first time. Look at the photographs and encourage the children to name the emotion they are feeling.  Pass the ‘talking object’ around the circle and encourage the children to  share ‘I was happy when…..’  ‘I was angry when…..’  </a:t>
            </a:r>
          </a:p>
          <a:p>
            <a:r>
              <a:rPr lang="en-GB" sz="2000" dirty="0">
                <a:latin typeface="Comic Sans MS" panose="030F0702030302020204" pitchFamily="66" charset="0"/>
              </a:rPr>
              <a:t>Questions – Why do you think these children are feeling happy/sad/excited/angry?</a:t>
            </a:r>
          </a:p>
          <a:p>
            <a:endParaRPr lang="en-GB" sz="2000" dirty="0">
              <a:latin typeface="Comic Sans MS" panose="030F0702030302020204" pitchFamily="66" charset="0"/>
            </a:endParaRPr>
          </a:p>
          <a:p>
            <a:r>
              <a:rPr lang="en-GB" sz="2000" dirty="0">
                <a:latin typeface="Comic Sans MS" panose="030F0702030302020204" pitchFamily="66" charset="0"/>
              </a:rPr>
              <a:t>If you are feeling sad/angry what could you do to feel better? Discuss strategies with the class. Explain that we all have a job as the reception class to be kind friends.  Introduce the phrase ‘I you see someone without a smile, give them one of yours.’  Play a game of pass the smile around the circle.</a:t>
            </a:r>
          </a:p>
        </p:txBody>
      </p:sp>
    </p:spTree>
    <p:extLst>
      <p:ext uri="{BB962C8B-B14F-4D97-AF65-F5344CB8AC3E}">
        <p14:creationId xmlns:p14="http://schemas.microsoft.com/office/powerpoint/2010/main" val="4211866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30923" y="967154"/>
            <a:ext cx="9908931" cy="4708981"/>
          </a:xfrm>
          <a:prstGeom prst="rect">
            <a:avLst/>
          </a:prstGeom>
          <a:noFill/>
        </p:spPr>
        <p:txBody>
          <a:bodyPr wrap="square" rtlCol="0">
            <a:spAutoFit/>
          </a:bodyPr>
          <a:lstStyle/>
          <a:p>
            <a:r>
              <a:rPr lang="en-GB" sz="2400" u="sng" dirty="0">
                <a:latin typeface="Comic Sans MS" panose="030F0702030302020204" pitchFamily="66" charset="0"/>
              </a:rPr>
              <a:t>Year 1 Classes – Celebrating Differences </a:t>
            </a:r>
          </a:p>
          <a:p>
            <a:endParaRPr lang="en-GB" sz="2400" u="sng" dirty="0">
              <a:latin typeface="Comic Sans MS" panose="030F0702030302020204" pitchFamily="66" charset="0"/>
            </a:endParaRPr>
          </a:p>
          <a:p>
            <a:r>
              <a:rPr lang="en-GB" sz="2400" b="1" dirty="0">
                <a:latin typeface="Comic Sans MS" panose="030F0702030302020204" pitchFamily="66" charset="0"/>
              </a:rPr>
              <a:t>Please teach me to… </a:t>
            </a:r>
            <a:endParaRPr lang="en-GB" sz="2400" dirty="0">
              <a:latin typeface="Comic Sans MS" panose="030F0702030302020204" pitchFamily="66" charset="0"/>
            </a:endParaRPr>
          </a:p>
          <a:p>
            <a:r>
              <a:rPr lang="en-GB" sz="2400" dirty="0">
                <a:latin typeface="Comic Sans MS" panose="030F0702030302020204" pitchFamily="66" charset="0"/>
              </a:rPr>
              <a:t>identify similarities between people in my class </a:t>
            </a:r>
          </a:p>
          <a:p>
            <a:r>
              <a:rPr lang="en-GB" sz="2400" dirty="0">
                <a:latin typeface="Comic Sans MS" panose="030F0702030302020204" pitchFamily="66" charset="0"/>
              </a:rPr>
              <a:t>tell you some ways in which I am the same as my friends 	</a:t>
            </a:r>
          </a:p>
          <a:p>
            <a:endParaRPr lang="en-GB" sz="2400" dirty="0">
              <a:latin typeface="Comic Sans MS" panose="030F0702030302020204" pitchFamily="66" charset="0"/>
            </a:endParaRPr>
          </a:p>
          <a:p>
            <a:r>
              <a:rPr lang="en-GB" sz="2400" b="1" dirty="0">
                <a:latin typeface="Comic Sans MS" panose="030F0702030302020204" pitchFamily="66" charset="0"/>
              </a:rPr>
              <a:t>Vocabulary </a:t>
            </a:r>
            <a:endParaRPr lang="en-GB" sz="2400" dirty="0">
              <a:latin typeface="Comic Sans MS" panose="030F0702030302020204" pitchFamily="66" charset="0"/>
            </a:endParaRPr>
          </a:p>
          <a:p>
            <a:r>
              <a:rPr lang="en-GB" sz="2400" dirty="0">
                <a:latin typeface="Comic Sans MS" panose="030F0702030302020204" pitchFamily="66" charset="0"/>
              </a:rPr>
              <a:t>Similarity/similar </a:t>
            </a:r>
          </a:p>
          <a:p>
            <a:r>
              <a:rPr lang="en-GB" sz="2400" dirty="0">
                <a:latin typeface="Comic Sans MS" panose="030F0702030302020204" pitchFamily="66" charset="0"/>
              </a:rPr>
              <a:t>Same as 	</a:t>
            </a:r>
          </a:p>
          <a:p>
            <a:endParaRPr lang="en-GB" sz="2400" dirty="0">
              <a:latin typeface="Comic Sans MS" panose="030F0702030302020204" pitchFamily="66" charset="0"/>
            </a:endParaRPr>
          </a:p>
          <a:p>
            <a:r>
              <a:rPr lang="en-GB" sz="2400" dirty="0">
                <a:latin typeface="Comic Sans MS" panose="030F0702030302020204" pitchFamily="66" charset="0"/>
              </a:rPr>
              <a:t>Share the ‘Learning Charter’ – How we learn together </a:t>
            </a:r>
          </a:p>
          <a:p>
            <a:endParaRPr lang="en-GB" dirty="0"/>
          </a:p>
          <a:p>
            <a:endParaRPr lang="en-GB" dirty="0"/>
          </a:p>
        </p:txBody>
      </p:sp>
      <p:pic>
        <p:nvPicPr>
          <p:cNvPr id="3" name="Picture 2"/>
          <p:cNvPicPr>
            <a:picLocks noChangeAspect="1"/>
          </p:cNvPicPr>
          <p:nvPr/>
        </p:nvPicPr>
        <p:blipFill>
          <a:blip r:embed="rId2"/>
          <a:stretch>
            <a:fillRect/>
          </a:stretch>
        </p:blipFill>
        <p:spPr>
          <a:xfrm>
            <a:off x="9215804" y="4000133"/>
            <a:ext cx="1924050" cy="1952625"/>
          </a:xfrm>
          <a:prstGeom prst="rect">
            <a:avLst/>
          </a:prstGeom>
        </p:spPr>
      </p:pic>
    </p:spTree>
    <p:extLst>
      <p:ext uri="{BB962C8B-B14F-4D97-AF65-F5344CB8AC3E}">
        <p14:creationId xmlns:p14="http://schemas.microsoft.com/office/powerpoint/2010/main" val="1244462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1308" y="505123"/>
            <a:ext cx="10682654" cy="4462760"/>
          </a:xfrm>
          <a:prstGeom prst="rect">
            <a:avLst/>
          </a:prstGeom>
        </p:spPr>
        <p:txBody>
          <a:bodyPr wrap="square">
            <a:spAutoFit/>
          </a:bodyPr>
          <a:lstStyle/>
          <a:p>
            <a:endParaRPr lang="en-GB" sz="3200" dirty="0">
              <a:solidFill>
                <a:srgbClr val="000000"/>
              </a:solidFill>
              <a:latin typeface="Arial" panose="020B0604020202020204" pitchFamily="34" charset="0"/>
            </a:endParaRPr>
          </a:p>
          <a:p>
            <a:r>
              <a:rPr lang="en-GB" dirty="0">
                <a:solidFill>
                  <a:srgbClr val="000000"/>
                </a:solidFill>
                <a:latin typeface="Comic Sans MS" panose="030F0702030302020204" pitchFamily="66" charset="0"/>
              </a:rPr>
              <a:t>Play ‘Switch.’ </a:t>
            </a:r>
          </a:p>
          <a:p>
            <a:endParaRPr lang="en-GB" dirty="0">
              <a:solidFill>
                <a:srgbClr val="000000"/>
              </a:solidFill>
              <a:latin typeface="Comic Sans MS" panose="030F0702030302020204" pitchFamily="66" charset="0"/>
            </a:endParaRPr>
          </a:p>
          <a:p>
            <a:r>
              <a:rPr lang="en-GB" dirty="0">
                <a:solidFill>
                  <a:srgbClr val="000000"/>
                </a:solidFill>
                <a:latin typeface="Comic Sans MS" panose="030F0702030302020204" pitchFamily="66" charset="0"/>
              </a:rPr>
              <a:t>The aim of this game is for children to gain awareness of the similarities and differences between them, particularly the similarities. Therefore, throughout the game the teacher needs to keep drawing children’s attention to the others who ‘switched’ at the same time as them, thereby helping children get to know with whom they have things in common (e.g. “Did you notice who also switched when I asked who has a pet gerbil?”).</a:t>
            </a:r>
          </a:p>
          <a:p>
            <a:r>
              <a:rPr lang="en-GB" dirty="0">
                <a:solidFill>
                  <a:srgbClr val="000000"/>
                </a:solidFill>
                <a:latin typeface="Comic Sans MS" panose="030F0702030302020204" pitchFamily="66" charset="0"/>
              </a:rPr>
              <a:t> </a:t>
            </a:r>
          </a:p>
          <a:p>
            <a:r>
              <a:rPr lang="en-GB" dirty="0">
                <a:solidFill>
                  <a:srgbClr val="000000"/>
                </a:solidFill>
                <a:latin typeface="Comic Sans MS" panose="030F0702030302020204" pitchFamily="66" charset="0"/>
              </a:rPr>
              <a:t>Play the game: Sitting in a circle the teacher explains to children that when they call out a statement that applies to them, they need to ‘switch’ places with someone else to whom it also applies. The teacher may call out, “Switch places if you like jelly babies”. All the children who like jelly babies switch places and notice who else likes jelly babies. Continue the game with a range of statements such as: Switch places if you like football, switch places if you like computer games, switch places if you have long hair, </a:t>
            </a:r>
            <a:r>
              <a:rPr lang="en-GB" dirty="0" err="1">
                <a:solidFill>
                  <a:srgbClr val="000000"/>
                </a:solidFill>
                <a:latin typeface="Comic Sans MS" panose="030F0702030302020204" pitchFamily="66" charset="0"/>
              </a:rPr>
              <a:t>etc</a:t>
            </a:r>
            <a:r>
              <a:rPr lang="en-GB" dirty="0">
                <a:solidFill>
                  <a:srgbClr val="000000"/>
                </a:solidFill>
                <a:latin typeface="Comic Sans MS" panose="030F0702030302020204" pitchFamily="66" charset="0"/>
              </a:rPr>
              <a:t> 	</a:t>
            </a:r>
          </a:p>
        </p:txBody>
      </p:sp>
    </p:spTree>
    <p:extLst>
      <p:ext uri="{BB962C8B-B14F-4D97-AF65-F5344CB8AC3E}">
        <p14:creationId xmlns:p14="http://schemas.microsoft.com/office/powerpoint/2010/main" val="3972511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3192" y="3499192"/>
            <a:ext cx="10462846" cy="2308324"/>
          </a:xfrm>
          <a:prstGeom prst="rect">
            <a:avLst/>
          </a:prstGeom>
        </p:spPr>
        <p:txBody>
          <a:bodyPr wrap="square">
            <a:spAutoFit/>
          </a:bodyPr>
          <a:lstStyle/>
          <a:p>
            <a:endParaRPr lang="en-GB" sz="3200" dirty="0">
              <a:solidFill>
                <a:srgbClr val="000000"/>
              </a:solidFill>
              <a:latin typeface="Arial" panose="020B0604020202020204" pitchFamily="34" charset="0"/>
            </a:endParaRPr>
          </a:p>
          <a:p>
            <a:r>
              <a:rPr lang="en-GB" sz="2800" dirty="0">
                <a:solidFill>
                  <a:srgbClr val="000000"/>
                </a:solidFill>
                <a:latin typeface="Comic Sans MS" panose="030F0702030302020204" pitchFamily="66" charset="0"/>
              </a:rPr>
              <a:t>Everyone, including adults, is sitting on chairs in a circle. </a:t>
            </a:r>
          </a:p>
          <a:p>
            <a:r>
              <a:rPr lang="en-GB" sz="2800" dirty="0">
                <a:solidFill>
                  <a:srgbClr val="000000"/>
                </a:solidFill>
                <a:latin typeface="Comic Sans MS" panose="030F0702030302020204" pitchFamily="66" charset="0"/>
              </a:rPr>
              <a:t>Remind the children that at the beginning of every PSHE lesson we will help our minds calm down so that we are ready to learn. Tap the chime bar.</a:t>
            </a:r>
            <a:r>
              <a:rPr lang="en-GB" sz="2800" dirty="0">
                <a:solidFill>
                  <a:srgbClr val="000000"/>
                </a:solidFill>
                <a:latin typeface="Arial" panose="020B0604020202020204" pitchFamily="34" charset="0"/>
              </a:rPr>
              <a:t>	</a:t>
            </a:r>
          </a:p>
        </p:txBody>
      </p:sp>
      <p:pic>
        <p:nvPicPr>
          <p:cNvPr id="3" name="Picture 2"/>
          <p:cNvPicPr>
            <a:picLocks noChangeAspect="1"/>
          </p:cNvPicPr>
          <p:nvPr/>
        </p:nvPicPr>
        <p:blipFill>
          <a:blip r:embed="rId2"/>
          <a:stretch>
            <a:fillRect/>
          </a:stretch>
        </p:blipFill>
        <p:spPr>
          <a:xfrm>
            <a:off x="4563574" y="1134208"/>
            <a:ext cx="2695575" cy="1828800"/>
          </a:xfrm>
          <a:prstGeom prst="rect">
            <a:avLst/>
          </a:prstGeom>
        </p:spPr>
      </p:pic>
    </p:spTree>
    <p:extLst>
      <p:ext uri="{BB962C8B-B14F-4D97-AF65-F5344CB8AC3E}">
        <p14:creationId xmlns:p14="http://schemas.microsoft.com/office/powerpoint/2010/main" val="3050617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3693" y="1028553"/>
            <a:ext cx="6096000" cy="4524315"/>
          </a:xfrm>
          <a:prstGeom prst="rect">
            <a:avLst/>
          </a:prstGeom>
        </p:spPr>
        <p:txBody>
          <a:bodyPr>
            <a:spAutoFit/>
          </a:bodyPr>
          <a:lstStyle/>
          <a:p>
            <a:endParaRPr lang="en-GB" sz="3200" dirty="0">
              <a:solidFill>
                <a:srgbClr val="000000"/>
              </a:solidFill>
              <a:latin typeface="Arial" panose="020B0604020202020204" pitchFamily="34" charset="0"/>
            </a:endParaRPr>
          </a:p>
          <a:p>
            <a:r>
              <a:rPr lang="en-GB" sz="3200" dirty="0">
                <a:solidFill>
                  <a:srgbClr val="000000"/>
                </a:solidFill>
                <a:latin typeface="Comic Sans MS" panose="030F0702030302020204" pitchFamily="66" charset="0"/>
              </a:rPr>
              <a:t>Spot the similarities on two pictures. This is like spot the difference, but here the focus is on what is the same. Ask the children to identify the similarities and reinforce the language: “The same as…” and “Similar to...”. </a:t>
            </a:r>
            <a:r>
              <a:rPr lang="en-GB" dirty="0">
                <a:solidFill>
                  <a:srgbClr val="000000"/>
                </a:solidFill>
                <a:latin typeface="Arial" panose="020B0604020202020204" pitchFamily="34" charset="0"/>
              </a:rPr>
              <a:t>	</a:t>
            </a:r>
          </a:p>
        </p:txBody>
      </p:sp>
      <p:pic>
        <p:nvPicPr>
          <p:cNvPr id="3" name="Picture 2"/>
          <p:cNvPicPr>
            <a:picLocks noChangeAspect="1"/>
          </p:cNvPicPr>
          <p:nvPr/>
        </p:nvPicPr>
        <p:blipFill>
          <a:blip r:embed="rId2"/>
          <a:stretch>
            <a:fillRect/>
          </a:stretch>
        </p:blipFill>
        <p:spPr>
          <a:xfrm>
            <a:off x="7461372" y="2445698"/>
            <a:ext cx="3783990" cy="3790245"/>
          </a:xfrm>
          <a:prstGeom prst="rect">
            <a:avLst/>
          </a:prstGeom>
        </p:spPr>
      </p:pic>
    </p:spTree>
    <p:extLst>
      <p:ext uri="{BB962C8B-B14F-4D97-AF65-F5344CB8AC3E}">
        <p14:creationId xmlns:p14="http://schemas.microsoft.com/office/powerpoint/2010/main" val="1933265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8847" y="764703"/>
            <a:ext cx="9759462" cy="3970318"/>
          </a:xfrm>
          <a:prstGeom prst="rect">
            <a:avLst/>
          </a:prstGeom>
        </p:spPr>
        <p:txBody>
          <a:bodyPr wrap="square">
            <a:spAutoFit/>
          </a:bodyPr>
          <a:lstStyle/>
          <a:p>
            <a:r>
              <a:rPr lang="en-GB" sz="2400" u="sng" dirty="0">
                <a:solidFill>
                  <a:srgbClr val="000000"/>
                </a:solidFill>
                <a:latin typeface="Comic Sans MS" panose="030F0702030302020204" pitchFamily="66" charset="0"/>
              </a:rPr>
              <a:t>Tell me or show me </a:t>
            </a:r>
          </a:p>
          <a:p>
            <a:r>
              <a:rPr lang="en-GB" sz="2400" dirty="0">
                <a:solidFill>
                  <a:srgbClr val="000000"/>
                </a:solidFill>
                <a:latin typeface="Comic Sans MS" panose="030F0702030302020204" pitchFamily="66" charset="0"/>
              </a:rPr>
              <a:t>Use a set of cards with animals or characters on, e.g. Snap or Happy Families. Give each child a card and ask them to find their pair. </a:t>
            </a:r>
          </a:p>
          <a:p>
            <a:r>
              <a:rPr lang="en-GB" sz="2400" dirty="0">
                <a:solidFill>
                  <a:srgbClr val="000000"/>
                </a:solidFill>
                <a:latin typeface="Comic Sans MS" panose="030F0702030302020204" pitchFamily="66" charset="0"/>
              </a:rPr>
              <a:t>Ask a pair to come out to the front and then ask the other children to see what is the same for the two children standing out the front. For example, both have blue eyes. Draw out similarities that might not be visible, e.g. likes, hobbies, family composition, etc. 	</a:t>
            </a:r>
          </a:p>
          <a:p>
            <a:endParaRPr lang="en-GB" dirty="0">
              <a:solidFill>
                <a:srgbClr val="000000"/>
              </a:solidFill>
              <a:latin typeface="Arial" panose="020B0604020202020204" pitchFamily="34" charset="0"/>
            </a:endParaRPr>
          </a:p>
          <a:p>
            <a:endParaRPr lang="en-GB" dirty="0">
              <a:solidFill>
                <a:srgbClr val="000000"/>
              </a:solidFill>
              <a:latin typeface="Arial" panose="020B0604020202020204" pitchFamily="34" charset="0"/>
            </a:endParaRPr>
          </a:p>
        </p:txBody>
      </p:sp>
      <p:pic>
        <p:nvPicPr>
          <p:cNvPr id="1026" name="Picture 2" descr="Buy Wacky Woollies Ireland Designed Snap Card Game With Coloured Sheep |  Carrolls Irish Gif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3673" y="4151516"/>
            <a:ext cx="2742895" cy="2706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497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1838" y="1081307"/>
            <a:ext cx="11166231" cy="3908762"/>
          </a:xfrm>
          <a:prstGeom prst="rect">
            <a:avLst/>
          </a:prstGeom>
        </p:spPr>
        <p:txBody>
          <a:bodyPr wrap="square">
            <a:spAutoFit/>
          </a:bodyPr>
          <a:lstStyle/>
          <a:p>
            <a:endParaRPr lang="en-GB" sz="3200" dirty="0">
              <a:solidFill>
                <a:srgbClr val="000000"/>
              </a:solidFill>
              <a:latin typeface="Arial" panose="020B0604020202020204" pitchFamily="34" charset="0"/>
            </a:endParaRPr>
          </a:p>
          <a:p>
            <a:r>
              <a:rPr lang="en-GB" sz="3600" dirty="0">
                <a:solidFill>
                  <a:srgbClr val="000000"/>
                </a:solidFill>
                <a:latin typeface="Comic Sans MS" panose="030F0702030302020204" pitchFamily="66" charset="0"/>
              </a:rPr>
              <a:t>Invite the children to pause for a moment. Invite the children to take three gentle, deep breaths. While the children are pausing, invite them to reflect on what they are thinking and feeling right now. They can keep these ideas in their heads and don’t need to share. </a:t>
            </a:r>
            <a:r>
              <a:rPr lang="en-GB" sz="3600" dirty="0">
                <a:solidFill>
                  <a:srgbClr val="000000"/>
                </a:solidFill>
                <a:latin typeface="Arial" panose="020B0604020202020204" pitchFamily="34" charset="0"/>
              </a:rPr>
              <a:t>	</a:t>
            </a:r>
          </a:p>
        </p:txBody>
      </p:sp>
    </p:spTree>
    <p:extLst>
      <p:ext uri="{BB962C8B-B14F-4D97-AF65-F5344CB8AC3E}">
        <p14:creationId xmlns:p14="http://schemas.microsoft.com/office/powerpoint/2010/main" val="2683150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9569" y="920621"/>
            <a:ext cx="10665069" cy="2862322"/>
          </a:xfrm>
          <a:prstGeom prst="rect">
            <a:avLst/>
          </a:prstGeom>
        </p:spPr>
        <p:txBody>
          <a:bodyPr wrap="square">
            <a:spAutoFit/>
          </a:bodyPr>
          <a:lstStyle/>
          <a:p>
            <a:r>
              <a:rPr lang="en-GB" sz="2000" u="sng" dirty="0">
                <a:solidFill>
                  <a:srgbClr val="000000"/>
                </a:solidFill>
                <a:latin typeface="Comic Sans MS" panose="030F0702030302020204" pitchFamily="66" charset="0"/>
              </a:rPr>
              <a:t>Let me learn</a:t>
            </a:r>
          </a:p>
          <a:p>
            <a:r>
              <a:rPr lang="en-GB" sz="2000" dirty="0">
                <a:solidFill>
                  <a:srgbClr val="000000"/>
                </a:solidFill>
                <a:latin typeface="Comic Sans MS" panose="030F0702030302020204" pitchFamily="66" charset="0"/>
              </a:rPr>
              <a:t>Still in the same pairs, children identify three similarities or ways that they are the same as their partner. Share these in the circle, ensuring that all children have grasped this concept. </a:t>
            </a:r>
          </a:p>
          <a:p>
            <a:r>
              <a:rPr lang="en-GB" sz="2000" dirty="0">
                <a:solidFill>
                  <a:srgbClr val="000000"/>
                </a:solidFill>
                <a:latin typeface="Comic Sans MS" panose="030F0702030302020204" pitchFamily="66" charset="0"/>
              </a:rPr>
              <a:t>Back at their tables and sitting with in their pair, give each child a T-shirt template for a gingerbread person (make sure the child’s name is already written on the T-shirt template). Explain that each child has a gingerbread person and this T-shirt is for their gingerbread person. Ask children to draw/write onto their T-shirt template three ways they are similar to the partner with whom they are working. 	</a:t>
            </a:r>
          </a:p>
        </p:txBody>
      </p:sp>
      <p:pic>
        <p:nvPicPr>
          <p:cNvPr id="3" name="Picture 2"/>
          <p:cNvPicPr>
            <a:picLocks noChangeAspect="1"/>
          </p:cNvPicPr>
          <p:nvPr/>
        </p:nvPicPr>
        <p:blipFill>
          <a:blip r:embed="rId2"/>
          <a:stretch>
            <a:fillRect/>
          </a:stretch>
        </p:blipFill>
        <p:spPr>
          <a:xfrm>
            <a:off x="5662247" y="3954361"/>
            <a:ext cx="2419979" cy="2532164"/>
          </a:xfrm>
          <a:prstGeom prst="rect">
            <a:avLst/>
          </a:prstGeom>
        </p:spPr>
      </p:pic>
      <p:pic>
        <p:nvPicPr>
          <p:cNvPr id="4" name="Picture 3"/>
          <p:cNvPicPr>
            <a:picLocks noChangeAspect="1"/>
          </p:cNvPicPr>
          <p:nvPr/>
        </p:nvPicPr>
        <p:blipFill>
          <a:blip r:embed="rId3"/>
          <a:stretch>
            <a:fillRect/>
          </a:stretch>
        </p:blipFill>
        <p:spPr>
          <a:xfrm>
            <a:off x="8638442" y="3637660"/>
            <a:ext cx="2176097" cy="2409250"/>
          </a:xfrm>
          <a:prstGeom prst="rect">
            <a:avLst/>
          </a:prstGeom>
        </p:spPr>
      </p:pic>
    </p:spTree>
    <p:extLst>
      <p:ext uri="{BB962C8B-B14F-4D97-AF65-F5344CB8AC3E}">
        <p14:creationId xmlns:p14="http://schemas.microsoft.com/office/powerpoint/2010/main" val="278455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8508" y="712177"/>
            <a:ext cx="9425354" cy="5293757"/>
          </a:xfrm>
          <a:prstGeom prst="rect">
            <a:avLst/>
          </a:prstGeom>
          <a:noFill/>
        </p:spPr>
        <p:txBody>
          <a:bodyPr wrap="square" rtlCol="0">
            <a:spAutoFit/>
          </a:bodyPr>
          <a:lstStyle/>
          <a:p>
            <a:r>
              <a:rPr lang="en-GB" sz="2000" b="1" u="sng" dirty="0">
                <a:latin typeface="Comic Sans MS" panose="030F0702030302020204" pitchFamily="66" charset="0"/>
              </a:rPr>
              <a:t>Year 2 Classes – Dreams and Goals </a:t>
            </a:r>
          </a:p>
          <a:p>
            <a:endParaRPr lang="en-GB" sz="2000" dirty="0">
              <a:latin typeface="Comic Sans MS" panose="030F0702030302020204" pitchFamily="66" charset="0"/>
            </a:endParaRPr>
          </a:p>
          <a:p>
            <a:r>
              <a:rPr lang="en-GB" sz="2000" b="1" dirty="0">
                <a:latin typeface="Comic Sans MS" panose="030F0702030302020204" pitchFamily="66" charset="0"/>
              </a:rPr>
              <a:t>Please teach me to… </a:t>
            </a:r>
            <a:endParaRPr lang="en-GB" sz="2000" dirty="0">
              <a:latin typeface="Comic Sans MS" panose="030F0702030302020204" pitchFamily="66" charset="0"/>
            </a:endParaRPr>
          </a:p>
          <a:p>
            <a:r>
              <a:rPr lang="en-GB" sz="2000" dirty="0">
                <a:latin typeface="Comic Sans MS" panose="030F0702030302020204" pitchFamily="66" charset="0"/>
              </a:rPr>
              <a:t>choose a realistic goal and think about how to achieve it </a:t>
            </a:r>
          </a:p>
          <a:p>
            <a:r>
              <a:rPr lang="en-GB" sz="2000" dirty="0">
                <a:latin typeface="Comic Sans MS" panose="030F0702030302020204" pitchFamily="66" charset="0"/>
              </a:rPr>
              <a:t>tell you things I have achieved and say how that makes me feel 	</a:t>
            </a:r>
          </a:p>
          <a:p>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b="1" dirty="0">
                <a:latin typeface="Comic Sans MS" panose="030F0702030302020204" pitchFamily="66" charset="0"/>
              </a:rPr>
              <a:t>Vocabulary </a:t>
            </a:r>
            <a:endParaRPr lang="en-GB" sz="2000" dirty="0">
              <a:latin typeface="Comic Sans MS" panose="030F0702030302020204" pitchFamily="66" charset="0"/>
            </a:endParaRPr>
          </a:p>
          <a:p>
            <a:r>
              <a:rPr lang="en-GB" sz="2000" dirty="0">
                <a:latin typeface="Comic Sans MS" panose="030F0702030302020204" pitchFamily="66" charset="0"/>
              </a:rPr>
              <a:t>Realistic </a:t>
            </a:r>
          </a:p>
          <a:p>
            <a:r>
              <a:rPr lang="en-GB" sz="2000" dirty="0">
                <a:latin typeface="Comic Sans MS" panose="030F0702030302020204" pitchFamily="66" charset="0"/>
              </a:rPr>
              <a:t>Proud </a:t>
            </a:r>
          </a:p>
          <a:p>
            <a:r>
              <a:rPr lang="en-GB" sz="2000" dirty="0">
                <a:latin typeface="Comic Sans MS" panose="030F0702030302020204" pitchFamily="66" charset="0"/>
              </a:rPr>
              <a:t>Success </a:t>
            </a:r>
          </a:p>
          <a:p>
            <a:r>
              <a:rPr lang="en-GB" sz="2000" dirty="0">
                <a:latin typeface="Comic Sans MS" panose="030F0702030302020204" pitchFamily="66" charset="0"/>
              </a:rPr>
              <a:t>Celebrate </a:t>
            </a:r>
          </a:p>
          <a:p>
            <a:r>
              <a:rPr lang="en-GB" sz="2000" dirty="0">
                <a:latin typeface="Comic Sans MS" panose="030F0702030302020204" pitchFamily="66" charset="0"/>
              </a:rPr>
              <a:t>Achievement </a:t>
            </a:r>
          </a:p>
          <a:p>
            <a:r>
              <a:rPr lang="en-GB" sz="2000" dirty="0">
                <a:latin typeface="Comic Sans MS" panose="030F0702030302020204" pitchFamily="66" charset="0"/>
              </a:rPr>
              <a:t>Goal 	</a:t>
            </a:r>
          </a:p>
          <a:p>
            <a:endParaRPr lang="en-GB" sz="2000" dirty="0">
              <a:latin typeface="Comic Sans MS" panose="030F0702030302020204" pitchFamily="66" charset="0"/>
            </a:endParaRPr>
          </a:p>
          <a:p>
            <a:r>
              <a:rPr lang="en-GB" sz="2000" dirty="0">
                <a:latin typeface="Comic Sans MS" panose="030F0702030302020204" pitchFamily="66" charset="0"/>
              </a:rPr>
              <a:t>Share the ‘Learning Charter’ – How we learn together </a:t>
            </a:r>
          </a:p>
          <a:p>
            <a:endParaRPr lang="en-GB" dirty="0"/>
          </a:p>
        </p:txBody>
      </p:sp>
      <p:pic>
        <p:nvPicPr>
          <p:cNvPr id="3" name="Picture 2"/>
          <p:cNvPicPr>
            <a:picLocks noChangeAspect="1"/>
          </p:cNvPicPr>
          <p:nvPr/>
        </p:nvPicPr>
        <p:blipFill>
          <a:blip r:embed="rId2"/>
          <a:stretch>
            <a:fillRect/>
          </a:stretch>
        </p:blipFill>
        <p:spPr>
          <a:xfrm>
            <a:off x="8653096" y="3359055"/>
            <a:ext cx="1924050" cy="1952625"/>
          </a:xfrm>
          <a:prstGeom prst="rect">
            <a:avLst/>
          </a:prstGeom>
        </p:spPr>
      </p:pic>
    </p:spTree>
    <p:extLst>
      <p:ext uri="{BB962C8B-B14F-4D97-AF65-F5344CB8AC3E}">
        <p14:creationId xmlns:p14="http://schemas.microsoft.com/office/powerpoint/2010/main" val="2032425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9923" y="522954"/>
            <a:ext cx="6096000" cy="5262979"/>
          </a:xfrm>
          <a:prstGeom prst="rect">
            <a:avLst/>
          </a:prstGeom>
        </p:spPr>
        <p:txBody>
          <a:bodyPr>
            <a:spAutoFit/>
          </a:bodyPr>
          <a:lstStyle/>
          <a:p>
            <a:endParaRPr lang="en-GB" sz="2800" dirty="0">
              <a:solidFill>
                <a:srgbClr val="000000"/>
              </a:solidFill>
              <a:latin typeface="Arial" panose="020B0604020202020204" pitchFamily="34" charset="0"/>
            </a:endParaRPr>
          </a:p>
          <a:p>
            <a:r>
              <a:rPr lang="en-GB" sz="2800" dirty="0">
                <a:solidFill>
                  <a:srgbClr val="000000"/>
                </a:solidFill>
                <a:latin typeface="Comic Sans MS" panose="030F0702030302020204" pitchFamily="66" charset="0"/>
              </a:rPr>
              <a:t>Play ‘Pass the treasure chest’. Sitting in a circle, the children pass a treasure chest (filled with beads, marbles, coins, coloured stones). Set the class the goal of passing it all around the circle without making a sound. Can the children suggest ideas that would make this possible? Can they work together to achieve this goal? Is this a ‘realistic’ goal? 	</a:t>
            </a:r>
          </a:p>
        </p:txBody>
      </p:sp>
      <p:pic>
        <p:nvPicPr>
          <p:cNvPr id="3" name="Picture 2"/>
          <p:cNvPicPr>
            <a:picLocks noChangeAspect="1"/>
          </p:cNvPicPr>
          <p:nvPr/>
        </p:nvPicPr>
        <p:blipFill>
          <a:blip r:embed="rId2"/>
          <a:stretch>
            <a:fillRect/>
          </a:stretch>
        </p:blipFill>
        <p:spPr>
          <a:xfrm>
            <a:off x="7212623" y="1859939"/>
            <a:ext cx="4343400" cy="4791075"/>
          </a:xfrm>
          <a:prstGeom prst="rect">
            <a:avLst/>
          </a:prstGeom>
        </p:spPr>
      </p:pic>
    </p:spTree>
    <p:extLst>
      <p:ext uri="{BB962C8B-B14F-4D97-AF65-F5344CB8AC3E}">
        <p14:creationId xmlns:p14="http://schemas.microsoft.com/office/powerpoint/2010/main" val="1779832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2485" y="887877"/>
            <a:ext cx="6096000" cy="4524315"/>
          </a:xfrm>
          <a:prstGeom prst="rect">
            <a:avLst/>
          </a:prstGeom>
        </p:spPr>
        <p:txBody>
          <a:bodyPr>
            <a:spAutoFit/>
          </a:bodyPr>
          <a:lstStyle/>
          <a:p>
            <a:endParaRPr lang="en-GB" sz="3200" dirty="0">
              <a:solidFill>
                <a:srgbClr val="000000"/>
              </a:solidFill>
              <a:latin typeface="Arial" panose="020B0604020202020204" pitchFamily="34" charset="0"/>
            </a:endParaRPr>
          </a:p>
          <a:p>
            <a:r>
              <a:rPr lang="en-GB" sz="3200" dirty="0">
                <a:solidFill>
                  <a:srgbClr val="000000"/>
                </a:solidFill>
                <a:latin typeface="Comic Sans MS" panose="030F0702030302020204" pitchFamily="66" charset="0"/>
              </a:rPr>
              <a:t>Everyone, including adults, is sitting on chairs in a circle. </a:t>
            </a:r>
          </a:p>
          <a:p>
            <a:r>
              <a:rPr lang="en-GB" sz="3200" dirty="0">
                <a:solidFill>
                  <a:srgbClr val="000000"/>
                </a:solidFill>
                <a:latin typeface="Comic Sans MS" panose="030F0702030302020204" pitchFamily="66" charset="0"/>
              </a:rPr>
              <a:t>Remind the children that at the beginning of every PSHE lesson we will help our minds calm down so that we are ready to learn. Tap the chime bar and listen.</a:t>
            </a:r>
          </a:p>
        </p:txBody>
      </p:sp>
      <p:pic>
        <p:nvPicPr>
          <p:cNvPr id="3" name="Picture 2"/>
          <p:cNvPicPr>
            <a:picLocks noChangeAspect="1"/>
          </p:cNvPicPr>
          <p:nvPr/>
        </p:nvPicPr>
        <p:blipFill>
          <a:blip r:embed="rId2"/>
          <a:stretch>
            <a:fillRect/>
          </a:stretch>
        </p:blipFill>
        <p:spPr>
          <a:xfrm>
            <a:off x="7992574" y="1222131"/>
            <a:ext cx="2695575" cy="1828800"/>
          </a:xfrm>
          <a:prstGeom prst="rect">
            <a:avLst/>
          </a:prstGeom>
        </p:spPr>
      </p:pic>
    </p:spTree>
    <p:extLst>
      <p:ext uri="{BB962C8B-B14F-4D97-AF65-F5344CB8AC3E}">
        <p14:creationId xmlns:p14="http://schemas.microsoft.com/office/powerpoint/2010/main" val="13781492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5269" y="474345"/>
            <a:ext cx="10920046" cy="2862322"/>
          </a:xfrm>
          <a:prstGeom prst="rect">
            <a:avLst/>
          </a:prstGeom>
        </p:spPr>
        <p:txBody>
          <a:bodyPr wrap="square">
            <a:spAutoFit/>
          </a:bodyPr>
          <a:lstStyle/>
          <a:p>
            <a:r>
              <a:rPr lang="en-GB" dirty="0">
                <a:latin typeface="Comic Sans MS" panose="030F0702030302020204" pitchFamily="66" charset="0"/>
              </a:rPr>
              <a:t>Put the treasure chest in the middle of the circle, show children the ‘success’ pictures one at a time and ask them the question: Do you see success in this picture? Why or why not? If yes, how do you think the people in the picture feel about their success? (Ensure the children understand that feeling proud of success is a</a:t>
            </a:r>
          </a:p>
          <a:p>
            <a:r>
              <a:rPr lang="en-GB" dirty="0">
                <a:latin typeface="Comic Sans MS" panose="030F0702030302020204" pitchFamily="66" charset="0"/>
              </a:rPr>
              <a:t>positive feeling.)</a:t>
            </a:r>
          </a:p>
          <a:p>
            <a:r>
              <a:rPr lang="en-GB" dirty="0">
                <a:latin typeface="Comic Sans MS" panose="030F0702030302020204" pitchFamily="66" charset="0"/>
              </a:rPr>
              <a:t>The pictures that show ‘success’ are then placed in the treasure chest of success. (Help the children start to associate the treasure chest with success and ensure they understand what success means. It may be possible to interpret the pictures in a number of ways, e.g. a goal keeper may have let a goal in but maybe successful</a:t>
            </a:r>
          </a:p>
          <a:p>
            <a:r>
              <a:rPr lang="en-GB" dirty="0">
                <a:latin typeface="Comic Sans MS" panose="030F0702030302020204" pitchFamily="66" charset="0"/>
              </a:rPr>
              <a:t>because s/he is in the national team.)</a:t>
            </a:r>
          </a:p>
        </p:txBody>
      </p:sp>
      <p:pic>
        <p:nvPicPr>
          <p:cNvPr id="3" name="Picture 2"/>
          <p:cNvPicPr>
            <a:picLocks noChangeAspect="1"/>
          </p:cNvPicPr>
          <p:nvPr/>
        </p:nvPicPr>
        <p:blipFill>
          <a:blip r:embed="rId2"/>
          <a:stretch>
            <a:fillRect/>
          </a:stretch>
        </p:blipFill>
        <p:spPr>
          <a:xfrm>
            <a:off x="956164" y="3455378"/>
            <a:ext cx="1918686" cy="2778002"/>
          </a:xfrm>
          <a:prstGeom prst="rect">
            <a:avLst/>
          </a:prstGeom>
        </p:spPr>
      </p:pic>
      <p:pic>
        <p:nvPicPr>
          <p:cNvPr id="4" name="Picture 3"/>
          <p:cNvPicPr>
            <a:picLocks noChangeAspect="1"/>
          </p:cNvPicPr>
          <p:nvPr/>
        </p:nvPicPr>
        <p:blipFill>
          <a:blip r:embed="rId3"/>
          <a:stretch>
            <a:fillRect/>
          </a:stretch>
        </p:blipFill>
        <p:spPr>
          <a:xfrm>
            <a:off x="3531576" y="3390718"/>
            <a:ext cx="1887871" cy="2907322"/>
          </a:xfrm>
          <a:prstGeom prst="rect">
            <a:avLst/>
          </a:prstGeom>
        </p:spPr>
      </p:pic>
      <p:pic>
        <p:nvPicPr>
          <p:cNvPr id="5" name="Picture 4"/>
          <p:cNvPicPr>
            <a:picLocks noChangeAspect="1"/>
          </p:cNvPicPr>
          <p:nvPr/>
        </p:nvPicPr>
        <p:blipFill>
          <a:blip r:embed="rId4"/>
          <a:stretch>
            <a:fillRect/>
          </a:stretch>
        </p:blipFill>
        <p:spPr>
          <a:xfrm>
            <a:off x="6076173" y="3612906"/>
            <a:ext cx="2315255" cy="2462945"/>
          </a:xfrm>
          <a:prstGeom prst="rect">
            <a:avLst/>
          </a:prstGeom>
        </p:spPr>
      </p:pic>
      <p:pic>
        <p:nvPicPr>
          <p:cNvPr id="6" name="Picture 5"/>
          <p:cNvPicPr>
            <a:picLocks noChangeAspect="1"/>
          </p:cNvPicPr>
          <p:nvPr/>
        </p:nvPicPr>
        <p:blipFill>
          <a:blip r:embed="rId5"/>
          <a:stretch>
            <a:fillRect/>
          </a:stretch>
        </p:blipFill>
        <p:spPr>
          <a:xfrm>
            <a:off x="9385422" y="3332284"/>
            <a:ext cx="1853187" cy="3024187"/>
          </a:xfrm>
          <a:prstGeom prst="rect">
            <a:avLst/>
          </a:prstGeom>
        </p:spPr>
      </p:pic>
    </p:spTree>
    <p:extLst>
      <p:ext uri="{BB962C8B-B14F-4D97-AF65-F5344CB8AC3E}">
        <p14:creationId xmlns:p14="http://schemas.microsoft.com/office/powerpoint/2010/main" val="118771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6329" y="709688"/>
            <a:ext cx="10480431" cy="2308324"/>
          </a:xfrm>
          <a:prstGeom prst="rect">
            <a:avLst/>
          </a:prstGeom>
        </p:spPr>
        <p:txBody>
          <a:bodyPr wrap="square">
            <a:spAutoFit/>
          </a:bodyPr>
          <a:lstStyle/>
          <a:p>
            <a:r>
              <a:rPr lang="en-GB" b="1" u="sng" dirty="0">
                <a:solidFill>
                  <a:srgbClr val="000000"/>
                </a:solidFill>
                <a:latin typeface="Comic Sans MS" panose="030F0702030302020204" pitchFamily="66" charset="0"/>
              </a:rPr>
              <a:t>Tell me or show me </a:t>
            </a:r>
            <a:endParaRPr lang="en-GB" u="sng" dirty="0">
              <a:solidFill>
                <a:srgbClr val="000000"/>
              </a:solidFill>
              <a:latin typeface="Comic Sans MS" panose="030F0702030302020204" pitchFamily="66" charset="0"/>
            </a:endParaRPr>
          </a:p>
          <a:p>
            <a:r>
              <a:rPr lang="en-GB" dirty="0">
                <a:solidFill>
                  <a:srgbClr val="000000"/>
                </a:solidFill>
                <a:latin typeface="Comic Sans MS" panose="030F0702030302020204" pitchFamily="66" charset="0"/>
              </a:rPr>
              <a:t>Invite the children in talking partners to share something they have achieved and felt proud about. Once all the children have an idea, pass the talking object around the circle and invite each child to share their success and their feelings about it. </a:t>
            </a:r>
          </a:p>
          <a:p>
            <a:r>
              <a:rPr lang="en-GB" dirty="0">
                <a:solidFill>
                  <a:srgbClr val="000000"/>
                </a:solidFill>
                <a:latin typeface="Comic Sans MS" panose="030F0702030302020204" pitchFamily="66" charset="0"/>
              </a:rPr>
              <a:t>Summarise by explaining that we can store these proud and positive feelings inside us. Ask the children to imagine they have a treasure chest inside them and they are storing their special feelings inside. </a:t>
            </a:r>
          </a:p>
          <a:p>
            <a:r>
              <a:rPr lang="en-GB" dirty="0">
                <a:solidFill>
                  <a:srgbClr val="000000"/>
                </a:solidFill>
                <a:latin typeface="Comic Sans MS" panose="030F0702030302020204" pitchFamily="66" charset="0"/>
              </a:rPr>
              <a:t>(You could ask children to mime their successes for others to guess). </a:t>
            </a:r>
            <a:r>
              <a:rPr lang="en-GB" dirty="0">
                <a:solidFill>
                  <a:srgbClr val="000000"/>
                </a:solidFill>
                <a:latin typeface="Arial" panose="020B0604020202020204" pitchFamily="34" charset="0"/>
              </a:rPr>
              <a:t>	</a:t>
            </a:r>
          </a:p>
        </p:txBody>
      </p:sp>
      <p:pic>
        <p:nvPicPr>
          <p:cNvPr id="3" name="Picture 2"/>
          <p:cNvPicPr>
            <a:picLocks noChangeAspect="1"/>
          </p:cNvPicPr>
          <p:nvPr/>
        </p:nvPicPr>
        <p:blipFill>
          <a:blip r:embed="rId2"/>
          <a:stretch>
            <a:fillRect/>
          </a:stretch>
        </p:blipFill>
        <p:spPr>
          <a:xfrm>
            <a:off x="4050323" y="3963865"/>
            <a:ext cx="3581400" cy="2095500"/>
          </a:xfrm>
          <a:prstGeom prst="rect">
            <a:avLst/>
          </a:prstGeom>
        </p:spPr>
      </p:pic>
    </p:spTree>
    <p:extLst>
      <p:ext uri="{BB962C8B-B14F-4D97-AF65-F5344CB8AC3E}">
        <p14:creationId xmlns:p14="http://schemas.microsoft.com/office/powerpoint/2010/main" val="3294843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1838" y="1081307"/>
            <a:ext cx="11166231" cy="3908762"/>
          </a:xfrm>
          <a:prstGeom prst="rect">
            <a:avLst/>
          </a:prstGeom>
        </p:spPr>
        <p:txBody>
          <a:bodyPr wrap="square">
            <a:spAutoFit/>
          </a:bodyPr>
          <a:lstStyle/>
          <a:p>
            <a:endParaRPr lang="en-GB" sz="3200" dirty="0">
              <a:solidFill>
                <a:srgbClr val="000000"/>
              </a:solidFill>
              <a:latin typeface="Arial" panose="020B0604020202020204" pitchFamily="34" charset="0"/>
            </a:endParaRPr>
          </a:p>
          <a:p>
            <a:r>
              <a:rPr lang="en-GB" sz="3600" dirty="0">
                <a:solidFill>
                  <a:srgbClr val="000000"/>
                </a:solidFill>
                <a:latin typeface="Comic Sans MS" panose="030F0702030302020204" pitchFamily="66" charset="0"/>
              </a:rPr>
              <a:t>Invite the children to pause for a moment. Invite the children to take three gentle, deep breaths. While the children are pausing, invite them to reflect on what they are thinking and feeling right now. They can keep these ideas in their heads and don’t need to share. </a:t>
            </a:r>
            <a:r>
              <a:rPr lang="en-GB" sz="3600" dirty="0">
                <a:solidFill>
                  <a:srgbClr val="000000"/>
                </a:solidFill>
                <a:latin typeface="Arial" panose="020B0604020202020204" pitchFamily="34" charset="0"/>
              </a:rPr>
              <a:t>	</a:t>
            </a:r>
          </a:p>
        </p:txBody>
      </p:sp>
    </p:spTree>
    <p:extLst>
      <p:ext uri="{BB962C8B-B14F-4D97-AF65-F5344CB8AC3E}">
        <p14:creationId xmlns:p14="http://schemas.microsoft.com/office/powerpoint/2010/main" val="2589457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4785" y="489551"/>
            <a:ext cx="10981592" cy="3139321"/>
          </a:xfrm>
          <a:prstGeom prst="rect">
            <a:avLst/>
          </a:prstGeom>
        </p:spPr>
        <p:txBody>
          <a:bodyPr wrap="square">
            <a:spAutoFit/>
          </a:bodyPr>
          <a:lstStyle/>
          <a:p>
            <a:r>
              <a:rPr lang="en-GB" b="1" u="sng" dirty="0">
                <a:solidFill>
                  <a:srgbClr val="000000"/>
                </a:solidFill>
                <a:latin typeface="Comic Sans MS" panose="030F0702030302020204" pitchFamily="66" charset="0"/>
              </a:rPr>
              <a:t>Let me learn </a:t>
            </a:r>
            <a:endParaRPr lang="en-GB" u="sng" dirty="0">
              <a:solidFill>
                <a:srgbClr val="000000"/>
              </a:solidFill>
              <a:latin typeface="Comic Sans MS" panose="030F0702030302020204" pitchFamily="66" charset="0"/>
            </a:endParaRPr>
          </a:p>
          <a:p>
            <a:r>
              <a:rPr lang="en-GB" dirty="0">
                <a:solidFill>
                  <a:srgbClr val="000000"/>
                </a:solidFill>
                <a:latin typeface="Comic Sans MS" panose="030F0702030302020204" pitchFamily="66" charset="0"/>
              </a:rPr>
              <a:t>Hand out a treasure chest template to each child and invite them to complete the sections explaining their success and the feelings they would like to store inside like treasure. Show the list of challenges they can choose from on the PowerPoint slide. Explain to the children they need to think which challenge they would enjoy and which are realistic for them to achieve. </a:t>
            </a:r>
          </a:p>
          <a:p>
            <a:r>
              <a:rPr lang="en-GB" dirty="0">
                <a:solidFill>
                  <a:srgbClr val="000000"/>
                </a:solidFill>
                <a:latin typeface="Comic Sans MS" panose="030F0702030302020204" pitchFamily="66" charset="0"/>
              </a:rPr>
              <a:t>Ask the children if they know what realistic means and explain that if we choose challenges that are too easy, they aren’t really a challenge. If we choose something very difficult it might take a long time to achieve, or it might end up being too difficult for us.  Explain that challenges are very personal. What one person finds difficult another person might find easy. Can the children think why that might be?   Ask each child to decide which realistic challenge they would like to attempt. 	</a:t>
            </a:r>
          </a:p>
        </p:txBody>
      </p:sp>
      <p:pic>
        <p:nvPicPr>
          <p:cNvPr id="3" name="Picture 2"/>
          <p:cNvPicPr>
            <a:picLocks noChangeAspect="1"/>
          </p:cNvPicPr>
          <p:nvPr/>
        </p:nvPicPr>
        <p:blipFill>
          <a:blip r:embed="rId2"/>
          <a:stretch>
            <a:fillRect/>
          </a:stretch>
        </p:blipFill>
        <p:spPr>
          <a:xfrm>
            <a:off x="5220066" y="3351873"/>
            <a:ext cx="5383457" cy="3293177"/>
          </a:xfrm>
          <a:prstGeom prst="rect">
            <a:avLst/>
          </a:prstGeom>
        </p:spPr>
      </p:pic>
    </p:spTree>
    <p:extLst>
      <p:ext uri="{BB962C8B-B14F-4D97-AF65-F5344CB8AC3E}">
        <p14:creationId xmlns:p14="http://schemas.microsoft.com/office/powerpoint/2010/main" val="4718096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6CC5B267154CA41BE2ADD5D1172F06D" ma:contentTypeVersion="13" ma:contentTypeDescription="Create a new document." ma:contentTypeScope="" ma:versionID="38a7676a81f222f9b67460ea9e9b671a">
  <xsd:schema xmlns:xsd="http://www.w3.org/2001/XMLSchema" xmlns:xs="http://www.w3.org/2001/XMLSchema" xmlns:p="http://schemas.microsoft.com/office/2006/metadata/properties" xmlns:ns3="679800cb-0f9a-4c04-afd3-c5d429b30213" xmlns:ns4="237efffb-f999-4e1b-ba2b-10cdde7aaed1" targetNamespace="http://schemas.microsoft.com/office/2006/metadata/properties" ma:root="true" ma:fieldsID="395154e3fbde4c158c73f5fc6544fddb" ns3:_="" ns4:_="">
    <xsd:import namespace="679800cb-0f9a-4c04-afd3-c5d429b30213"/>
    <xsd:import namespace="237efffb-f999-4e1b-ba2b-10cdde7aaed1"/>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AutoKeyPoints" minOccurs="0"/>
                <xsd:element ref="ns4:MediaServiceKeyPoints"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9800cb-0f9a-4c04-afd3-c5d429b3021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37efffb-f999-4e1b-ba2b-10cdde7aaed1"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D2B6EC7-F632-431F-9C5D-6646C12422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79800cb-0f9a-4c04-afd3-c5d429b30213"/>
    <ds:schemaRef ds:uri="237efffb-f999-4e1b-ba2b-10cdde7aae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DAAA04-5878-41B7-A50D-75689B138282}">
  <ds:schemaRefs>
    <ds:schemaRef ds:uri="http://schemas.microsoft.com/sharepoint/v3/contenttype/forms"/>
  </ds:schemaRefs>
</ds:datastoreItem>
</file>

<file path=customXml/itemProps3.xml><?xml version="1.0" encoding="utf-8"?>
<ds:datastoreItem xmlns:ds="http://schemas.openxmlformats.org/officeDocument/2006/customXml" ds:itemID="{AAFB0FC7-711A-49D8-AADA-744DAEDF112A}">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237efffb-f999-4e1b-ba2b-10cdde7aaed1"/>
    <ds:schemaRef ds:uri="679800cb-0f9a-4c04-afd3-c5d429b3021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88</TotalTime>
  <Words>1516</Words>
  <Application>Microsoft Office PowerPoint</Application>
  <PresentationFormat>Widescreen</PresentationFormat>
  <Paragraphs>81</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Examples of our PSHE Lessons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Burnley Campus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Holgate</dc:creator>
  <cp:lastModifiedBy>Jo Worthy</cp:lastModifiedBy>
  <cp:revision>11</cp:revision>
  <dcterms:created xsi:type="dcterms:W3CDTF">2020-12-01T10:15:14Z</dcterms:created>
  <dcterms:modified xsi:type="dcterms:W3CDTF">2020-12-07T12:48:44Z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0x01010096CC5B267154CA41BE2ADD5D1172F06D</vt:lpwstr>
  </property>
</Properties>
</file>