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861799"/>
    <a:srgbClr val="66FF33"/>
    <a:srgbClr val="DDDDDD"/>
    <a:srgbClr val="FF9900"/>
    <a:srgbClr val="99CC00"/>
    <a:srgbClr val="FF99FF"/>
    <a:srgbClr val="7C158D"/>
    <a:srgbClr val="9619AB"/>
    <a:srgbClr val="A01A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FD06A0-A940-C353-DF1B-1BD5BBA3C3B8}" v="6" dt="2026-09-07T14:26:29.3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tenantanon#770dfb36-8ae1-4d90-a818-8cbc009516bc::" providerId="AD" clId="Web-{5AFD06A0-A940-C353-DF1B-1BD5BBA3C3B8}"/>
    <pc:docChg chg="modSld">
      <pc:chgData name="Guest User" userId="S::urn:spo:tenantanon#770dfb36-8ae1-4d90-a818-8cbc009516bc::" providerId="AD" clId="Web-{5AFD06A0-A940-C353-DF1B-1BD5BBA3C3B8}" dt="2026-09-07T14:26:29.388" v="3" actId="20577"/>
      <pc:docMkLst>
        <pc:docMk/>
      </pc:docMkLst>
      <pc:sldChg chg="modSp">
        <pc:chgData name="Guest User" userId="S::urn:spo:tenantanon#770dfb36-8ae1-4d90-a818-8cbc009516bc::" providerId="AD" clId="Web-{5AFD06A0-A940-C353-DF1B-1BD5BBA3C3B8}" dt="2026-09-07T14:26:29.388" v="3" actId="20577"/>
        <pc:sldMkLst>
          <pc:docMk/>
          <pc:sldMk cId="2380069392" sldId="258"/>
        </pc:sldMkLst>
        <pc:spChg chg="mod">
          <ac:chgData name="Guest User" userId="S::urn:spo:tenantanon#770dfb36-8ae1-4d90-a818-8cbc009516bc::" providerId="AD" clId="Web-{5AFD06A0-A940-C353-DF1B-1BD5BBA3C3B8}" dt="2026-09-07T14:26:29.388" v="3" actId="20577"/>
          <ac:spMkLst>
            <pc:docMk/>
            <pc:sldMk cId="2380069392" sldId="258"/>
            <ac:spMk id="11" creationId="{6FBFFE20-C665-1253-50E5-A9711DA49A5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E543E-728E-33C3-E56F-5522A439E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B63317-BA10-4E44-AFD3-F649FEBA7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3940FD-325C-9279-B8CD-DF2470A0B6C4}"/>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5" name="Footer Placeholder 4">
            <a:extLst>
              <a:ext uri="{FF2B5EF4-FFF2-40B4-BE49-F238E27FC236}">
                <a16:creationId xmlns:a16="http://schemas.microsoft.com/office/drawing/2014/main" id="{0FE6B850-C10D-6CFA-B1FF-5E984C5EC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0DD14-B14D-F69F-763D-C73D3CFB6220}"/>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3760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A8272-8E71-3BEA-E093-1003E256DF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24231-2ABB-273F-7D9C-E08820A81B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F2B43-6192-E16F-3371-03F6D311A3D5}"/>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5" name="Footer Placeholder 4">
            <a:extLst>
              <a:ext uri="{FF2B5EF4-FFF2-40B4-BE49-F238E27FC236}">
                <a16:creationId xmlns:a16="http://schemas.microsoft.com/office/drawing/2014/main" id="{3BE86E5E-0280-7EF9-F4B8-C3B33FE1DA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188AE9-3DA0-9C69-E681-79656EFBB4F3}"/>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69868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AB01B-D0B2-A924-E6E6-A677F2E102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D0AE62-EF5A-3F75-AD65-CAA717BE76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1E3BAD-5238-0465-37E7-B3E04D8D57A7}"/>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5" name="Footer Placeholder 4">
            <a:extLst>
              <a:ext uri="{FF2B5EF4-FFF2-40B4-BE49-F238E27FC236}">
                <a16:creationId xmlns:a16="http://schemas.microsoft.com/office/drawing/2014/main" id="{102A53BB-0A34-3557-F755-047563CA1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F8DB9-2DFA-702E-DCB3-43285F76315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53867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57086-C795-0527-566D-50E0CB077F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7BE853-BC83-2C52-00CA-FC622615F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A05A6C-37E8-375B-FE6B-8B9E5D3952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78EA5F-D616-C55D-F180-5B4A01619E8E}"/>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6" name="Footer Placeholder 5">
            <a:extLst>
              <a:ext uri="{FF2B5EF4-FFF2-40B4-BE49-F238E27FC236}">
                <a16:creationId xmlns:a16="http://schemas.microsoft.com/office/drawing/2014/main" id="{110D3B4B-6E9E-EAD7-BF23-FCB3E94849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030CE6-CC5F-D0AC-0A8E-03722EF03467}"/>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498915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DD9A9-1210-8726-B9B3-D20B9751FF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0C9C5-E68C-BB2D-A04B-10B191E776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44042D-C976-7CB9-25A1-24D9920046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3C142C-1CC3-01DB-14D7-408B7A6BFB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63EC3F-8387-9A13-9A7D-CED02051DB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734A60-CE5A-0588-C28B-A1CB76B1B832}"/>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8" name="Footer Placeholder 7">
            <a:extLst>
              <a:ext uri="{FF2B5EF4-FFF2-40B4-BE49-F238E27FC236}">
                <a16:creationId xmlns:a16="http://schemas.microsoft.com/office/drawing/2014/main" id="{0BF2F913-A2AB-8233-80E7-2D871340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834A4E-E280-90F0-7755-6D06F857FB3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997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6B543-0DAC-42BE-92DC-8C4F0B7302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911562-726D-A03D-23F4-98C0D5B5182D}"/>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4" name="Footer Placeholder 3">
            <a:extLst>
              <a:ext uri="{FF2B5EF4-FFF2-40B4-BE49-F238E27FC236}">
                <a16:creationId xmlns:a16="http://schemas.microsoft.com/office/drawing/2014/main" id="{7D328302-F3B2-983C-AB61-3289D28521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9BA8FE-73D7-4745-0624-CB862D016786}"/>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732117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522D84-36F0-B704-2013-0F3C269AEC6F}"/>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3" name="Footer Placeholder 2">
            <a:extLst>
              <a:ext uri="{FF2B5EF4-FFF2-40B4-BE49-F238E27FC236}">
                <a16:creationId xmlns:a16="http://schemas.microsoft.com/office/drawing/2014/main" id="{CC6AAA35-EC9A-0C51-3C89-C97D697AF7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F98A0E-D034-2A5D-F5E4-7F91017C2EC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3709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885CD-FC84-2461-28F6-6F14E0CAC8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B8E940-17B7-993E-0F96-B4612E9343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BC6E1-E802-E1A1-D5F3-B9A1BA2DA1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7801D-0635-EB8E-61D9-6BAD5AE092E6}"/>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6" name="Footer Placeholder 5">
            <a:extLst>
              <a:ext uri="{FF2B5EF4-FFF2-40B4-BE49-F238E27FC236}">
                <a16:creationId xmlns:a16="http://schemas.microsoft.com/office/drawing/2014/main" id="{B9DD9A86-DC7C-0031-047C-8682BF78EC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38C90-6F17-4B96-19C5-3C9A4402904A}"/>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23042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0BAD-E84C-8E5B-C94B-93EE37ABE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FF0201-DAFA-126F-6FA7-FEE8736F58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6200C7-1EAC-8317-447D-3804426FAA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8353B-3744-AD70-F719-06A105129B76}"/>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6" name="Footer Placeholder 5">
            <a:extLst>
              <a:ext uri="{FF2B5EF4-FFF2-40B4-BE49-F238E27FC236}">
                <a16:creationId xmlns:a16="http://schemas.microsoft.com/office/drawing/2014/main" id="{DC6A625C-07FA-FE76-476A-281591E454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5A25B3-C540-7F3C-1697-B3ED2DB2A42D}"/>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142776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2257E-946C-8690-09DA-3B69F1DBC1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12C89D-589A-5264-2F4A-11A581149E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00256B-1400-EA87-56A0-92648EA72A35}"/>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5" name="Footer Placeholder 4">
            <a:extLst>
              <a:ext uri="{FF2B5EF4-FFF2-40B4-BE49-F238E27FC236}">
                <a16:creationId xmlns:a16="http://schemas.microsoft.com/office/drawing/2014/main" id="{82FF579F-DC0E-B90E-CC59-7587D06FE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94E3A-AC23-D739-C37C-79BE2EECA3F5}"/>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896668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B1EC91-789C-8545-72ED-CE07FE8429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B2ADA1-DAF8-BCF1-9ED2-7F2230E9FA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56E4C0-8209-1665-0E62-BCF031A4E61A}"/>
              </a:ext>
            </a:extLst>
          </p:cNvPr>
          <p:cNvSpPr>
            <a:spLocks noGrp="1"/>
          </p:cNvSpPr>
          <p:nvPr>
            <p:ph type="dt" sz="half" idx="10"/>
          </p:nvPr>
        </p:nvSpPr>
        <p:spPr/>
        <p:txBody>
          <a:bodyPr/>
          <a:lstStyle/>
          <a:p>
            <a:fld id="{9BB74907-4B5C-491B-8FEE-F40F691F6A79}" type="datetimeFigureOut">
              <a:rPr lang="en-GB" smtClean="0"/>
              <a:t>07/09/2026</a:t>
            </a:fld>
            <a:endParaRPr lang="en-GB"/>
          </a:p>
        </p:txBody>
      </p:sp>
      <p:sp>
        <p:nvSpPr>
          <p:cNvPr id="5" name="Footer Placeholder 4">
            <a:extLst>
              <a:ext uri="{FF2B5EF4-FFF2-40B4-BE49-F238E27FC236}">
                <a16:creationId xmlns:a16="http://schemas.microsoft.com/office/drawing/2014/main" id="{9AC1B676-BCF0-F306-576B-930062C64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E2D5A-A6E8-D891-60CC-C1C38DB70848}"/>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29538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62CE99-4DC4-FB0F-0A2A-3E1B6A08A2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F0D7E4-B211-93E8-F718-01ABDB3164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90ADE-10D7-8853-43E2-82B2FF245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74907-4B5C-491B-8FEE-F40F691F6A79}" type="datetimeFigureOut">
              <a:rPr lang="en-GB" smtClean="0"/>
              <a:t>07/09/2026</a:t>
            </a:fld>
            <a:endParaRPr lang="en-GB"/>
          </a:p>
        </p:txBody>
      </p:sp>
      <p:sp>
        <p:nvSpPr>
          <p:cNvPr id="5" name="Footer Placeholder 4">
            <a:extLst>
              <a:ext uri="{FF2B5EF4-FFF2-40B4-BE49-F238E27FC236}">
                <a16:creationId xmlns:a16="http://schemas.microsoft.com/office/drawing/2014/main" id="{D75D464A-5E4F-0D60-C773-A9C9C9F16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DEDB62-9427-8FA6-22AA-0AFF27DA45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9BE32-1470-494C-A793-6E8FBF096072}" type="slidenum">
              <a:rPr lang="en-GB" smtClean="0"/>
              <a:t>‹#›</a:t>
            </a:fld>
            <a:endParaRPr lang="en-GB"/>
          </a:p>
        </p:txBody>
      </p:sp>
    </p:spTree>
    <p:extLst>
      <p:ext uri="{BB962C8B-B14F-4D97-AF65-F5344CB8AC3E}">
        <p14:creationId xmlns:p14="http://schemas.microsoft.com/office/powerpoint/2010/main" val="1863755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1D257BA-005E-7AC8-666A-9D3501C49880}"/>
              </a:ext>
            </a:extLst>
          </p:cNvPr>
          <p:cNvSpPr/>
          <p:nvPr/>
        </p:nvSpPr>
        <p:spPr>
          <a:xfrm>
            <a:off x="266958" y="2946486"/>
            <a:ext cx="4954389" cy="3020648"/>
          </a:xfrm>
          <a:prstGeom prst="rect">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dirty="0">
                <a:solidFill>
                  <a:srgbClr val="000000"/>
                </a:solidFill>
                <a:latin typeface="Comic Sans MS"/>
              </a:rPr>
              <a:t>Read, Write Inc – </a:t>
            </a:r>
            <a:r>
              <a:rPr lang="en-GB" sz="1600" dirty="0">
                <a:solidFill>
                  <a:srgbClr val="000000"/>
                </a:solidFill>
                <a:latin typeface="Comic Sans MS"/>
                <a:cs typeface="Poppins"/>
              </a:rPr>
              <a:t>e</a:t>
            </a:r>
            <a:r>
              <a:rPr lang="en-GB" sz="1600" dirty="0">
                <a:solidFill>
                  <a:srgbClr val="444444"/>
                </a:solidFill>
                <a:latin typeface="Comic Sans MS"/>
                <a:cs typeface="Poppins"/>
              </a:rPr>
              <a:t>very morning we have fun with Fred Frog practising and learning new sounds and words in the Read Write Inc sessions. With our Super Sonic listening skills we will be - Tuning in to sounds, listening and remembering sounds and talking about sounds.  Our superheroes will be taught to say and recognise initial letters sounds of words.</a:t>
            </a:r>
            <a:endParaRPr lang="en-GB" sz="1600" dirty="0">
              <a:solidFill>
                <a:srgbClr val="000000"/>
              </a:solidFill>
              <a:latin typeface="Comic Sans MS"/>
            </a:endParaRPr>
          </a:p>
        </p:txBody>
      </p:sp>
      <p:sp>
        <p:nvSpPr>
          <p:cNvPr id="49" name="Hexagon 48">
            <a:extLst>
              <a:ext uri="{FF2B5EF4-FFF2-40B4-BE49-F238E27FC236}">
                <a16:creationId xmlns:a16="http://schemas.microsoft.com/office/drawing/2014/main" id="{58B7F445-3BC4-7CFB-115B-2BF0DF8F049E}"/>
              </a:ext>
            </a:extLst>
          </p:cNvPr>
          <p:cNvSpPr/>
          <p:nvPr/>
        </p:nvSpPr>
        <p:spPr>
          <a:xfrm>
            <a:off x="5228687" y="81496"/>
            <a:ext cx="3999791" cy="3380833"/>
          </a:xfrm>
          <a:prstGeom prst="hexagon">
            <a:avLst/>
          </a:prstGeom>
          <a:solidFill>
            <a:schemeClr val="bg1"/>
          </a:solidFill>
          <a:ln w="571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07265" y="1914071"/>
            <a:ext cx="3679531" cy="3104747"/>
          </a:xfrm>
          <a:prstGeom prst="hexagon">
            <a:avLst/>
          </a:prstGeom>
          <a:solidFill>
            <a:schemeClr val="bg1"/>
          </a:solidFill>
          <a:ln w="57150">
            <a:solidFill>
              <a:srgbClr val="FF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467243" y="3565305"/>
            <a:ext cx="3679531" cy="3104747"/>
          </a:xfrm>
          <a:prstGeom prst="hexagon">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a:latin typeface="Comic Sans MS"/>
                <a:ea typeface="Comic Sans MS"/>
                <a:cs typeface="Comic Sans MS"/>
              </a:rPr>
              <a:t>In our Magy something is.  </a:t>
            </a:r>
            <a:endParaRPr lang="en-GB">
              <a:ln w="57150">
                <a:solidFill>
                  <a:schemeClr val="tx1"/>
                </a:solidFill>
              </a:ln>
            </a:endParaRPr>
          </a:p>
        </p:txBody>
      </p:sp>
      <p:sp>
        <p:nvSpPr>
          <p:cNvPr id="57" name="TextBox 56">
            <a:extLst>
              <a:ext uri="{FF2B5EF4-FFF2-40B4-BE49-F238E27FC236}">
                <a16:creationId xmlns:a16="http://schemas.microsoft.com/office/drawing/2014/main" id="{D5E86F0F-6262-E1DA-1AF9-59DA7FD70B72}"/>
              </a:ext>
            </a:extLst>
          </p:cNvPr>
          <p:cNvSpPr txBox="1"/>
          <p:nvPr/>
        </p:nvSpPr>
        <p:spPr>
          <a:xfrm>
            <a:off x="5763926" y="354579"/>
            <a:ext cx="3086661" cy="3108543"/>
          </a:xfrm>
          <a:prstGeom prst="rect">
            <a:avLst/>
          </a:prstGeom>
          <a:noFill/>
        </p:spPr>
        <p:txBody>
          <a:bodyPr wrap="square" lIns="91440" tIns="45720" rIns="91440" bIns="45720" rtlCol="0" anchor="t">
            <a:spAutoFit/>
          </a:bodyPr>
          <a:lstStyle/>
          <a:p>
            <a:pPr algn="just"/>
            <a:r>
              <a:rPr lang="en-GB" sz="1400" dirty="0">
                <a:solidFill>
                  <a:srgbClr val="444444"/>
                </a:solidFill>
                <a:latin typeface="Comic Sans MS"/>
                <a:cs typeface="Poppins"/>
              </a:rPr>
              <a:t>Our topic this half term is ‘Superheroes.’  We will be thinking about what special super powers we might have and investigating our super senses. We will talk about caring for others.  We will be answering the learning challenge questions – Are we all the same?  What do I look like?  What do my body parts do?  When is my birthday?  Who is in my superhero family?  We might even have a superhero visit!!</a:t>
            </a:r>
            <a:endParaRPr lang="en-US" sz="1400" dirty="0">
              <a:solidFill>
                <a:srgbClr val="000000"/>
              </a:solidFill>
              <a:latin typeface="Comic Sans MS"/>
              <a:cs typeface="Poppins"/>
            </a:endParaRPr>
          </a:p>
          <a:p>
            <a:pPr algn="ctr"/>
            <a:r>
              <a:rPr lang="en-GB" sz="1200" dirty="0">
                <a:solidFill>
                  <a:srgbClr val="000000"/>
                </a:solidFill>
                <a:latin typeface="Calibri"/>
                <a:ea typeface="Calibri"/>
                <a:cs typeface="Calibri"/>
              </a:rPr>
              <a:t> </a:t>
            </a:r>
            <a:r>
              <a:rPr lang="en-GB" sz="1400" dirty="0">
                <a:solidFill>
                  <a:srgbClr val="000000"/>
                </a:solidFill>
                <a:latin typeface="Calibri"/>
                <a:ea typeface="Calibri"/>
                <a:cs typeface="Calibri"/>
              </a:rPr>
              <a:t> </a:t>
            </a:r>
          </a:p>
        </p:txBody>
      </p:sp>
      <p:pic>
        <p:nvPicPr>
          <p:cNvPr id="61" name="Picture 60" descr="A logo with a couple of kids holding hands under a tree&#10;&#10;Description automatically generated">
            <a:extLst>
              <a:ext uri="{FF2B5EF4-FFF2-40B4-BE49-F238E27FC236}">
                <a16:creationId xmlns:a16="http://schemas.microsoft.com/office/drawing/2014/main" id="{EFD92009-178A-8E2F-2EBE-5423D350B1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0973" y="185701"/>
            <a:ext cx="1684206" cy="1666064"/>
          </a:xfrm>
          <a:prstGeom prst="rect">
            <a:avLst/>
          </a:prstGeom>
        </p:spPr>
      </p:pic>
      <p:sp>
        <p:nvSpPr>
          <p:cNvPr id="62" name="TextBox 61">
            <a:extLst>
              <a:ext uri="{FF2B5EF4-FFF2-40B4-BE49-F238E27FC236}">
                <a16:creationId xmlns:a16="http://schemas.microsoft.com/office/drawing/2014/main" id="{51F89EE0-53DB-C270-6F74-B583AABE6E00}"/>
              </a:ext>
            </a:extLst>
          </p:cNvPr>
          <p:cNvSpPr txBox="1"/>
          <p:nvPr/>
        </p:nvSpPr>
        <p:spPr>
          <a:xfrm>
            <a:off x="440593" y="1809495"/>
            <a:ext cx="2498651" cy="646331"/>
          </a:xfrm>
          <a:prstGeom prst="rect">
            <a:avLst/>
          </a:prstGeom>
          <a:noFill/>
        </p:spPr>
        <p:txBody>
          <a:bodyPr wrap="square" lIns="91440" tIns="45720" rIns="91440" bIns="45720" rtlCol="0" anchor="t">
            <a:spAutoFit/>
          </a:bodyPr>
          <a:lstStyle/>
          <a:p>
            <a:pPr algn="ctr"/>
            <a:r>
              <a:rPr lang="en-GB" sz="3600">
                <a:solidFill>
                  <a:schemeClr val="bg1"/>
                </a:solidFill>
                <a:latin typeface="ADLaM Display"/>
                <a:ea typeface="ADLaM Display"/>
                <a:cs typeface="ADLaM Display"/>
              </a:rPr>
              <a:t>Reception</a:t>
            </a:r>
          </a:p>
        </p:txBody>
      </p:sp>
      <p:sp>
        <p:nvSpPr>
          <p:cNvPr id="63" name="TextBox 62">
            <a:extLst>
              <a:ext uri="{FF2B5EF4-FFF2-40B4-BE49-F238E27FC236}">
                <a16:creationId xmlns:a16="http://schemas.microsoft.com/office/drawing/2014/main" id="{CD956F44-6752-FC13-9EC4-82BFC684EFA9}"/>
              </a:ext>
            </a:extLst>
          </p:cNvPr>
          <p:cNvSpPr txBox="1"/>
          <p:nvPr/>
        </p:nvSpPr>
        <p:spPr>
          <a:xfrm>
            <a:off x="8772878" y="5578111"/>
            <a:ext cx="3321282" cy="769441"/>
          </a:xfrm>
          <a:prstGeom prst="rect">
            <a:avLst/>
          </a:prstGeom>
          <a:noFill/>
        </p:spPr>
        <p:txBody>
          <a:bodyPr wrap="square" lIns="91440" tIns="45720" rIns="91440" bIns="45720" rtlCol="0" anchor="t">
            <a:spAutoFit/>
          </a:bodyPr>
          <a:lstStyle/>
          <a:p>
            <a:pPr algn="ctr"/>
            <a:r>
              <a:rPr lang="en-GB" sz="4400">
                <a:solidFill>
                  <a:schemeClr val="bg1"/>
                </a:solidFill>
                <a:latin typeface="ADLaM Display"/>
                <a:ea typeface="ADLaM Display"/>
                <a:cs typeface="ADLaM Display"/>
              </a:rPr>
              <a:t>Autumn 1</a:t>
            </a:r>
            <a:endParaRPr lang="en-GB" sz="440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pic>
        <p:nvPicPr>
          <p:cNvPr id="5" name="Picture 4" descr="Phonics - Tangmere Primary Academy">
            <a:extLst>
              <a:ext uri="{FF2B5EF4-FFF2-40B4-BE49-F238E27FC236}">
                <a16:creationId xmlns:a16="http://schemas.microsoft.com/office/drawing/2014/main" id="{F26E5EB0-51A3-2B64-F233-C5456FD48B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3681" y="88092"/>
            <a:ext cx="2396608" cy="74467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2">
            <a:extLst>
              <a:ext uri="{FF2B5EF4-FFF2-40B4-BE49-F238E27FC236}">
                <a16:creationId xmlns:a16="http://schemas.microsoft.com/office/drawing/2014/main" id="{813133AD-0E34-E86F-B78A-1778908361CA}"/>
              </a:ext>
            </a:extLst>
          </p:cNvPr>
          <p:cNvSpPr txBox="1"/>
          <p:nvPr/>
        </p:nvSpPr>
        <p:spPr>
          <a:xfrm>
            <a:off x="3173681" y="944534"/>
            <a:ext cx="2396608" cy="369332"/>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a:t>Daily RWI Phonics</a:t>
            </a:r>
          </a:p>
        </p:txBody>
      </p:sp>
      <p:pic>
        <p:nvPicPr>
          <p:cNvPr id="7" name="Picture 6" descr="Featherstone Primary School - RWI Set 1">
            <a:extLst>
              <a:ext uri="{FF2B5EF4-FFF2-40B4-BE49-F238E27FC236}">
                <a16:creationId xmlns:a16="http://schemas.microsoft.com/office/drawing/2014/main" id="{F74651D0-476B-472C-CDC5-7D5C43828098}"/>
              </a:ext>
            </a:extLst>
          </p:cNvPr>
          <p:cNvPicPr>
            <a:picLocks noChangeAspect="1"/>
          </p:cNvPicPr>
          <p:nvPr/>
        </p:nvPicPr>
        <p:blipFill>
          <a:blip r:embed="rId4"/>
          <a:stretch>
            <a:fillRect/>
          </a:stretch>
        </p:blipFill>
        <p:spPr>
          <a:xfrm>
            <a:off x="3339022" y="1438908"/>
            <a:ext cx="1886645" cy="1252069"/>
          </a:xfrm>
          <a:prstGeom prst="rect">
            <a:avLst/>
          </a:prstGeom>
        </p:spPr>
      </p:pic>
      <p:sp>
        <p:nvSpPr>
          <p:cNvPr id="11" name="TextBox 10">
            <a:extLst>
              <a:ext uri="{FF2B5EF4-FFF2-40B4-BE49-F238E27FC236}">
                <a16:creationId xmlns:a16="http://schemas.microsoft.com/office/drawing/2014/main" id="{FEFFC19C-4C46-70A6-E853-6D92D6203654}"/>
              </a:ext>
            </a:extLst>
          </p:cNvPr>
          <p:cNvSpPr txBox="1"/>
          <p:nvPr/>
        </p:nvSpPr>
        <p:spPr>
          <a:xfrm>
            <a:off x="5927062" y="4093236"/>
            <a:ext cx="2767667"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400" dirty="0">
                <a:latin typeface="Comic Sans MS"/>
              </a:rPr>
              <a:t>In our Magic </a:t>
            </a:r>
            <a:r>
              <a:rPr lang="en-US" sz="1400" dirty="0" err="1">
                <a:latin typeface="Comic Sans MS"/>
              </a:rPr>
              <a:t>Maths</a:t>
            </a:r>
            <a:r>
              <a:rPr lang="en-US" sz="1400" dirty="0">
                <a:latin typeface="Comic Sans MS"/>
              </a:rPr>
              <a:t> time children will </a:t>
            </a:r>
            <a:r>
              <a:rPr lang="en-US" sz="1400" dirty="0">
                <a:latin typeface="Comic Sans MS"/>
                <a:cs typeface="Arial"/>
              </a:rPr>
              <a:t>be encouraged to quantify sets of objects by </a:t>
            </a:r>
            <a:r>
              <a:rPr lang="en-US" sz="1400" dirty="0" err="1">
                <a:latin typeface="Comic Sans MS"/>
                <a:cs typeface="Arial"/>
              </a:rPr>
              <a:t>subitising</a:t>
            </a:r>
            <a:r>
              <a:rPr lang="en-US" sz="1400" dirty="0">
                <a:latin typeface="Comic Sans MS"/>
                <a:cs typeface="Arial"/>
              </a:rPr>
              <a:t>, rather than counting. When </a:t>
            </a:r>
            <a:r>
              <a:rPr lang="en-US" sz="1400" dirty="0" err="1">
                <a:latin typeface="Comic Sans MS"/>
                <a:cs typeface="Arial"/>
              </a:rPr>
              <a:t>subitising</a:t>
            </a:r>
            <a:r>
              <a:rPr lang="en-US" sz="1400" dirty="0">
                <a:latin typeface="Comic Sans MS"/>
                <a:cs typeface="Arial"/>
              </a:rPr>
              <a:t>, children can say how many there are in a small group of objects by ‘just seeing’ and knowing straightaway without needing to count.</a:t>
            </a:r>
            <a:endParaRPr lang="en-US" sz="1400" dirty="0">
              <a:latin typeface="Comic Sans MS"/>
              <a:cs typeface="Calibri"/>
            </a:endParaRPr>
          </a:p>
        </p:txBody>
      </p:sp>
      <p:sp>
        <p:nvSpPr>
          <p:cNvPr id="2" name="TextBox 1">
            <a:extLst>
              <a:ext uri="{FF2B5EF4-FFF2-40B4-BE49-F238E27FC236}">
                <a16:creationId xmlns:a16="http://schemas.microsoft.com/office/drawing/2014/main" id="{2ED811D0-F904-6EA9-249E-11AEE4B9329C}"/>
              </a:ext>
            </a:extLst>
          </p:cNvPr>
          <p:cNvSpPr txBox="1"/>
          <p:nvPr/>
        </p:nvSpPr>
        <p:spPr>
          <a:xfrm>
            <a:off x="9042297" y="2457175"/>
            <a:ext cx="2588374" cy="26664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400" dirty="0">
                <a:latin typeface="Comic Sans MS"/>
                <a:cs typeface="Calibri"/>
              </a:rPr>
              <a:t>           </a:t>
            </a:r>
            <a:r>
              <a:rPr lang="en-US" sz="1200" dirty="0">
                <a:latin typeface="Comic Sans MS"/>
                <a:cs typeface="Calibri"/>
              </a:rPr>
              <a:t> </a:t>
            </a:r>
            <a:r>
              <a:rPr lang="en-US" sz="1600" b="1" dirty="0">
                <a:latin typeface="Comic Sans MS"/>
                <a:cs typeface="Calibri"/>
              </a:rPr>
              <a:t>Woodlands</a:t>
            </a:r>
          </a:p>
          <a:p>
            <a:pPr algn="just"/>
            <a:endParaRPr lang="en-US" sz="1400" dirty="0">
              <a:latin typeface="Comic Sans MS"/>
              <a:cs typeface="Calibri"/>
            </a:endParaRPr>
          </a:p>
          <a:p>
            <a:pPr algn="just"/>
            <a:r>
              <a:rPr lang="en-US" sz="1600" dirty="0">
                <a:solidFill>
                  <a:srgbClr val="444444"/>
                </a:solidFill>
                <a:latin typeface="Comic Sans MS"/>
                <a:cs typeface="Poppins"/>
              </a:rPr>
              <a:t>We will go to the woodlands to investigate the environment around us including the woodland area on campus and our local environment. </a:t>
            </a:r>
            <a:r>
              <a:rPr lang="en-US" sz="1600" b="1" dirty="0">
                <a:solidFill>
                  <a:srgbClr val="444444"/>
                </a:solidFill>
                <a:latin typeface="Comic Sans MS"/>
                <a:cs typeface="Poppins"/>
              </a:rPr>
              <a:t> </a:t>
            </a:r>
            <a:endParaRPr lang="en-US" sz="1600" b="1">
              <a:latin typeface="Comic Sans MS"/>
            </a:endParaRPr>
          </a:p>
          <a:p>
            <a:pPr algn="just"/>
            <a:endParaRPr lang="en-US" sz="1400" dirty="0">
              <a:latin typeface="Comic Sans MS"/>
              <a:cs typeface="Calibri"/>
            </a:endParaRPr>
          </a:p>
          <a:p>
            <a:pPr algn="just"/>
            <a:endParaRPr lang="en-US" sz="1400" dirty="0">
              <a:latin typeface="Comic Sans MS"/>
              <a:cs typeface="Calibri"/>
            </a:endParaRPr>
          </a:p>
          <a:p>
            <a:pPr algn="just"/>
            <a:endParaRPr lang="en-US" sz="1400" dirty="0">
              <a:latin typeface="Comic Sans MS"/>
              <a:cs typeface="Calibri"/>
            </a:endParaRPr>
          </a:p>
        </p:txBody>
      </p:sp>
      <p:pic>
        <p:nvPicPr>
          <p:cNvPr id="8" name="Picture 7" descr="A white letter on a blue background&#10;&#10;AI-generated content may be incorrect.">
            <a:extLst>
              <a:ext uri="{FF2B5EF4-FFF2-40B4-BE49-F238E27FC236}">
                <a16:creationId xmlns:a16="http://schemas.microsoft.com/office/drawing/2014/main" id="{AC5A12BA-B925-3AAB-F672-B5C7984978ED}"/>
              </a:ext>
            </a:extLst>
          </p:cNvPr>
          <p:cNvPicPr>
            <a:picLocks noChangeAspect="1"/>
          </p:cNvPicPr>
          <p:nvPr/>
        </p:nvPicPr>
        <p:blipFill>
          <a:blip r:embed="rId5"/>
          <a:stretch>
            <a:fillRect/>
          </a:stretch>
        </p:blipFill>
        <p:spPr>
          <a:xfrm>
            <a:off x="6445903" y="3607453"/>
            <a:ext cx="1709458" cy="360270"/>
          </a:xfrm>
          <a:prstGeom prst="rect">
            <a:avLst/>
          </a:prstGeom>
        </p:spPr>
      </p:pic>
      <p:pic>
        <p:nvPicPr>
          <p:cNvPr id="9" name="Picture 8" descr="A close up of a cartoon&#10;&#10;AI-generated content may be incorrect.">
            <a:extLst>
              <a:ext uri="{FF2B5EF4-FFF2-40B4-BE49-F238E27FC236}">
                <a16:creationId xmlns:a16="http://schemas.microsoft.com/office/drawing/2014/main" id="{B84FDC87-8864-0DEB-70EB-69271A7FA8AD}"/>
              </a:ext>
            </a:extLst>
          </p:cNvPr>
          <p:cNvPicPr>
            <a:picLocks noChangeAspect="1"/>
          </p:cNvPicPr>
          <p:nvPr/>
        </p:nvPicPr>
        <p:blipFill>
          <a:blip r:embed="rId6"/>
          <a:stretch>
            <a:fillRect/>
          </a:stretch>
        </p:blipFill>
        <p:spPr>
          <a:xfrm>
            <a:off x="9260261" y="2452968"/>
            <a:ext cx="2143125" cy="495300"/>
          </a:xfrm>
          <a:prstGeom prst="rect">
            <a:avLst/>
          </a:prstGeom>
        </p:spPr>
      </p:pic>
      <p:pic>
        <p:nvPicPr>
          <p:cNvPr id="10" name="Picture 9" descr="Phonics - Tangmere Primary Academy">
            <a:extLst>
              <a:ext uri="{FF2B5EF4-FFF2-40B4-BE49-F238E27FC236}">
                <a16:creationId xmlns:a16="http://schemas.microsoft.com/office/drawing/2014/main" id="{67F14BC8-604A-37F9-B015-21F81820B2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6564" y="2945592"/>
            <a:ext cx="1869931" cy="531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48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160670" y="365407"/>
            <a:ext cx="3679531" cy="2903663"/>
          </a:xfrm>
          <a:prstGeom prst="hexagon">
            <a:avLst/>
          </a:prstGeom>
          <a:solidFill>
            <a:schemeClr val="bg1"/>
          </a:solidFill>
          <a:ln w="57150">
            <a:solidFill>
              <a:srgbClr val="00FFFF"/>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100" u="sng">
              <a:ln w="57150">
                <a:solidFill>
                  <a:prstClr val="black"/>
                </a:solidFill>
              </a:ln>
              <a:solidFill>
                <a:schemeClr val="tx1"/>
              </a:solidFill>
              <a:latin typeface="Comic Sans MS"/>
              <a:ea typeface="Calibri"/>
              <a:cs typeface="Calibri"/>
            </a:endParaRPr>
          </a:p>
          <a:p>
            <a:pPr algn="ctr"/>
            <a:endParaRPr lang="en-GB" sz="1100">
              <a:ln w="57150">
                <a:solidFill>
                  <a:prstClr val="black"/>
                </a:solidFill>
              </a:ln>
              <a:solidFill>
                <a:schemeClr val="tx1"/>
              </a:solidFill>
              <a:latin typeface="Comic Sans MS"/>
              <a:ea typeface="Calibri"/>
              <a:cs typeface="Calibri"/>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123947" y="3491403"/>
            <a:ext cx="3679531" cy="3104747"/>
          </a:xfrm>
          <a:prstGeom prst="hexagon">
            <a:avLst/>
          </a:prstGeom>
          <a:solidFill>
            <a:schemeClr val="bg1"/>
          </a:solidFill>
          <a:ln w="57150">
            <a:solidFill>
              <a:srgbClr val="99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8079682" y="3454727"/>
            <a:ext cx="3679531" cy="3104747"/>
          </a:xfrm>
          <a:prstGeom prst="hexagon">
            <a:avLst/>
          </a:prstGeom>
          <a:solidFill>
            <a:schemeClr val="bg1"/>
          </a:solidFill>
          <a:ln w="57150">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9" name="Arrow: Pentagon 8">
            <a:extLst>
              <a:ext uri="{FF2B5EF4-FFF2-40B4-BE49-F238E27FC236}">
                <a16:creationId xmlns:a16="http://schemas.microsoft.com/office/drawing/2014/main" id="{CA9352DB-0976-E4DA-6334-48CD5A47A0BA}"/>
              </a:ext>
            </a:extLst>
          </p:cNvPr>
          <p:cNvSpPr/>
          <p:nvPr/>
        </p:nvSpPr>
        <p:spPr>
          <a:xfrm>
            <a:off x="105815" y="1644418"/>
            <a:ext cx="2692247" cy="3477131"/>
          </a:xfrm>
          <a:prstGeom prst="homePlate">
            <a:avLst>
              <a:gd name="adj" fmla="val 31833"/>
            </a:avLst>
          </a:prstGeom>
          <a:solidFill>
            <a:schemeClr val="bg1"/>
          </a:solid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6FBFFE20-C665-1253-50E5-A9711DA49A5F}"/>
              </a:ext>
            </a:extLst>
          </p:cNvPr>
          <p:cNvSpPr txBox="1"/>
          <p:nvPr/>
        </p:nvSpPr>
        <p:spPr>
          <a:xfrm>
            <a:off x="106622" y="2263423"/>
            <a:ext cx="2188355" cy="2031325"/>
          </a:xfrm>
          <a:prstGeom prst="rect">
            <a:avLst/>
          </a:prstGeom>
          <a:noFill/>
        </p:spPr>
        <p:txBody>
          <a:bodyPr wrap="square" lIns="91440" tIns="45720" rIns="91440" bIns="45720" rtlCol="0" anchor="t">
            <a:spAutoFit/>
          </a:bodyPr>
          <a:lstStyle/>
          <a:p>
            <a:pPr algn="ctr"/>
            <a:endParaRPr lang="en-GB" sz="1400" u="sng">
              <a:latin typeface="Comic Sans MS"/>
              <a:cs typeface="Calibri" panose="020F0502020204030204"/>
            </a:endParaRPr>
          </a:p>
          <a:p>
            <a:pPr algn="ctr"/>
            <a:r>
              <a:rPr lang="en-GB" sz="1400" dirty="0">
                <a:latin typeface="Comic Sans MS"/>
                <a:cs typeface="Calibri"/>
              </a:rPr>
              <a:t>Subitise count quantity objects big small bam boom crash pow wow zap fast strong super rescue transform power </a:t>
            </a:r>
            <a:r>
              <a:rPr lang="en-GB" sz="1400">
                <a:latin typeface="Comic Sans MS"/>
                <a:cs typeface="Calibri"/>
              </a:rPr>
              <a:t>disguise</a:t>
            </a:r>
          </a:p>
          <a:p>
            <a:pPr algn="ctr"/>
            <a:endParaRPr lang="en-GB" b="1">
              <a:latin typeface="Calibri" panose="020F0502020204030204"/>
              <a:ea typeface="Calibri" panose="020F0502020204030204"/>
              <a:cs typeface="Calibri" panose="020F0502020204030204"/>
            </a:endParaRPr>
          </a:p>
          <a:p>
            <a:pPr algn="ctr"/>
            <a:endParaRPr lang="en-GB" sz="1000">
              <a:ea typeface="Calibri" panose="020F0502020204030204"/>
              <a:cs typeface="Calibri" panose="020F0502020204030204"/>
            </a:endParaRPr>
          </a:p>
        </p:txBody>
      </p:sp>
      <p:sp>
        <p:nvSpPr>
          <p:cNvPr id="12" name="TextBox 11">
            <a:extLst>
              <a:ext uri="{FF2B5EF4-FFF2-40B4-BE49-F238E27FC236}">
                <a16:creationId xmlns:a16="http://schemas.microsoft.com/office/drawing/2014/main" id="{30EA66C6-3E97-AD61-0B42-C218E3C19516}"/>
              </a:ext>
            </a:extLst>
          </p:cNvPr>
          <p:cNvSpPr txBox="1"/>
          <p:nvPr/>
        </p:nvSpPr>
        <p:spPr>
          <a:xfrm>
            <a:off x="8577841" y="3609115"/>
            <a:ext cx="2681844" cy="3170099"/>
          </a:xfrm>
          <a:prstGeom prst="rect">
            <a:avLst/>
          </a:prstGeom>
          <a:noFill/>
        </p:spPr>
        <p:txBody>
          <a:bodyPr wrap="square" lIns="91440" tIns="45720" rIns="91440" bIns="45720" rtlCol="0" anchor="t">
            <a:spAutoFit/>
          </a:bodyPr>
          <a:lstStyle/>
          <a:p>
            <a:pPr algn="ctr"/>
            <a:r>
              <a:rPr lang="en-GB" sz="1400" b="1" u="sng">
                <a:latin typeface="Calibri Light"/>
                <a:cs typeface="Calibri"/>
              </a:rPr>
              <a:t>Ways to Support Children at Home…</a:t>
            </a:r>
            <a:endParaRPr lang="en-US">
              <a:latin typeface="Calibri Light"/>
              <a:cs typeface="Calibri Light"/>
            </a:endParaRPr>
          </a:p>
          <a:p>
            <a:pPr algn="ctr"/>
            <a:endParaRPr lang="en-GB" sz="1400" b="1" u="sng">
              <a:latin typeface="Calibri Light"/>
              <a:cs typeface="Calibri"/>
            </a:endParaRPr>
          </a:p>
          <a:p>
            <a:pPr algn="ctr"/>
            <a:r>
              <a:rPr lang="en-GB" sz="1400">
                <a:latin typeface="Calibri Light"/>
                <a:cs typeface="Calibri"/>
              </a:rPr>
              <a:t>Talk to your child about what they have learnt. </a:t>
            </a:r>
            <a:endParaRPr lang="en-GB">
              <a:latin typeface="Calibri Light"/>
              <a:cs typeface="Calibri Light"/>
            </a:endParaRPr>
          </a:p>
          <a:p>
            <a:pPr algn="ctr"/>
            <a:r>
              <a:rPr lang="en-GB" sz="1400">
                <a:latin typeface="Calibri Light"/>
                <a:cs typeface="Calibri"/>
              </a:rPr>
              <a:t>Can you help your child to find out more, you could search online or take them to the library?</a:t>
            </a:r>
            <a:endParaRPr lang="en-GB">
              <a:latin typeface="Calibri Light"/>
              <a:cs typeface="Calibri Light"/>
            </a:endParaRPr>
          </a:p>
          <a:p>
            <a:pPr algn="ctr"/>
            <a:r>
              <a:rPr lang="en-GB" sz="1400">
                <a:latin typeface="Calibri Light"/>
                <a:cs typeface="Calibri"/>
              </a:rPr>
              <a:t>Help your child with their home learning – Talk homework. </a:t>
            </a:r>
            <a:endParaRPr lang="en-GB">
              <a:latin typeface="Calibri Light"/>
              <a:cs typeface="Calibri Light"/>
            </a:endParaRPr>
          </a:p>
          <a:p>
            <a:pPr algn="ctr"/>
            <a:r>
              <a:rPr lang="en-GB" sz="1400">
                <a:latin typeface="Calibri Light"/>
                <a:cs typeface="Calibri"/>
              </a:rPr>
              <a:t>Listen to your child read every day and give </a:t>
            </a:r>
            <a:endParaRPr lang="en-GB">
              <a:latin typeface="Calibri Light"/>
              <a:cs typeface="Calibri Light"/>
            </a:endParaRPr>
          </a:p>
          <a:p>
            <a:pPr algn="ctr"/>
            <a:r>
              <a:rPr lang="en-GB" sz="1400">
                <a:latin typeface="Calibri Light"/>
                <a:cs typeface="Calibri"/>
              </a:rPr>
              <a:t>them lots of praise!</a:t>
            </a:r>
            <a:endParaRPr lang="en-GB">
              <a:latin typeface="Calibri Light"/>
            </a:endParaRPr>
          </a:p>
          <a:p>
            <a:pPr algn="ctr"/>
            <a:endParaRPr lang="en-GB" b="1">
              <a:ea typeface="Calibri"/>
              <a:cs typeface="Calibri"/>
            </a:endParaRPr>
          </a:p>
        </p:txBody>
      </p:sp>
      <p:sp>
        <p:nvSpPr>
          <p:cNvPr id="13" name="TextBox 12">
            <a:extLst>
              <a:ext uri="{FF2B5EF4-FFF2-40B4-BE49-F238E27FC236}">
                <a16:creationId xmlns:a16="http://schemas.microsoft.com/office/drawing/2014/main" id="{BE88261D-31AD-88BC-F17B-6E88A4952F4C}"/>
              </a:ext>
            </a:extLst>
          </p:cNvPr>
          <p:cNvSpPr txBox="1"/>
          <p:nvPr/>
        </p:nvSpPr>
        <p:spPr>
          <a:xfrm>
            <a:off x="2707450" y="171666"/>
            <a:ext cx="2590491" cy="553998"/>
          </a:xfrm>
          <a:prstGeom prst="rect">
            <a:avLst/>
          </a:prstGeom>
          <a:noFill/>
        </p:spPr>
        <p:txBody>
          <a:bodyPr wrap="square" lIns="91440" tIns="45720" rIns="91440" bIns="45720" rtlCol="0" anchor="t">
            <a:spAutoFit/>
          </a:bodyPr>
          <a:lstStyle/>
          <a:p>
            <a:pPr algn="ctr"/>
            <a:r>
              <a:rPr lang="en-GB" sz="1200">
                <a:solidFill>
                  <a:srgbClr val="3E3E3E"/>
                </a:solidFill>
                <a:latin typeface="Calibri Light"/>
                <a:cs typeface="Calibri" panose="020F0502020204030204"/>
              </a:rPr>
              <a:t>.</a:t>
            </a:r>
            <a:endParaRPr lang="en-GB" sz="1200">
              <a:latin typeface="Calibri Light"/>
              <a:cs typeface="Calibri" panose="020F0502020204030204"/>
            </a:endParaRPr>
          </a:p>
          <a:p>
            <a:pPr algn="ctr"/>
            <a:endParaRPr lang="en-GB" b="1">
              <a:ea typeface="Calibri" panose="020F0502020204030204"/>
              <a:cs typeface="Calibri" panose="020F0502020204030204"/>
            </a:endParaRPr>
          </a:p>
        </p:txBody>
      </p:sp>
      <p:sp>
        <p:nvSpPr>
          <p:cNvPr id="15" name="TextBox 14">
            <a:extLst>
              <a:ext uri="{FF2B5EF4-FFF2-40B4-BE49-F238E27FC236}">
                <a16:creationId xmlns:a16="http://schemas.microsoft.com/office/drawing/2014/main" id="{AE5182CB-A89C-6468-90D7-6BC550712890}"/>
              </a:ext>
            </a:extLst>
          </p:cNvPr>
          <p:cNvSpPr txBox="1"/>
          <p:nvPr/>
        </p:nvSpPr>
        <p:spPr>
          <a:xfrm>
            <a:off x="-166531" y="1701995"/>
            <a:ext cx="1834055" cy="523220"/>
          </a:xfrm>
          <a:prstGeom prst="rect">
            <a:avLst/>
          </a:prstGeom>
          <a:noFill/>
        </p:spPr>
        <p:txBody>
          <a:bodyPr wrap="square" lIns="91440" tIns="45720" rIns="91440" bIns="45720" rtlCol="0" anchor="t">
            <a:spAutoFit/>
          </a:bodyPr>
          <a:lstStyle/>
          <a:p>
            <a:pPr algn="ctr"/>
            <a:r>
              <a:rPr lang="en-GB" b="1"/>
              <a:t>Key Words</a:t>
            </a:r>
          </a:p>
          <a:p>
            <a:pPr algn="ctr"/>
            <a:endParaRPr lang="en-GB" sz="1000"/>
          </a:p>
        </p:txBody>
      </p:sp>
      <p:sp>
        <p:nvSpPr>
          <p:cNvPr id="24" name="Star: 7 Points 23">
            <a:extLst>
              <a:ext uri="{FF2B5EF4-FFF2-40B4-BE49-F238E27FC236}">
                <a16:creationId xmlns:a16="http://schemas.microsoft.com/office/drawing/2014/main" id="{19D0E9A0-67C8-EA1E-05A5-89AC97EC2C2B}"/>
              </a:ext>
            </a:extLst>
          </p:cNvPr>
          <p:cNvSpPr/>
          <p:nvPr/>
        </p:nvSpPr>
        <p:spPr>
          <a:xfrm>
            <a:off x="5549946" y="5067532"/>
            <a:ext cx="2755530" cy="1623503"/>
          </a:xfrm>
          <a:prstGeom prst="star7">
            <a:avLst>
              <a:gd name="adj" fmla="val 39317"/>
              <a:gd name="hf" fmla="val 102572"/>
              <a:gd name="vf" fmla="val 105210"/>
            </a:avLst>
          </a:prstGeom>
          <a:solidFill>
            <a:srgbClr val="FFFF00"/>
          </a:solidFill>
          <a:ln w="381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B3619AA8-3A86-C811-26AC-4DA02A832901}"/>
              </a:ext>
            </a:extLst>
          </p:cNvPr>
          <p:cNvSpPr txBox="1"/>
          <p:nvPr/>
        </p:nvSpPr>
        <p:spPr>
          <a:xfrm>
            <a:off x="6008920" y="5322624"/>
            <a:ext cx="1834055" cy="1354217"/>
          </a:xfrm>
          <a:prstGeom prst="rect">
            <a:avLst/>
          </a:prstGeom>
          <a:noFill/>
        </p:spPr>
        <p:txBody>
          <a:bodyPr wrap="square" lIns="91440" tIns="45720" rIns="91440" bIns="45720" rtlCol="0" anchor="t">
            <a:spAutoFit/>
          </a:bodyPr>
          <a:lstStyle/>
          <a:p>
            <a:pPr algn="ctr"/>
            <a:r>
              <a:rPr lang="en-GB" b="1"/>
              <a:t>ENRICHMENT</a:t>
            </a:r>
          </a:p>
          <a:p>
            <a:pPr algn="ctr"/>
            <a:endParaRPr lang="en-GB" sz="1000" b="1">
              <a:cs typeface="Calibri" panose="020F0502020204030204"/>
            </a:endParaRPr>
          </a:p>
          <a:p>
            <a:pPr algn="ctr"/>
            <a:r>
              <a:rPr lang="en-GB" sz="1100" b="1">
                <a:cs typeface="Calibri" panose="020F0502020204030204"/>
              </a:rPr>
              <a:t>We will all be paired up with a Year 6 buddy who will help us throughout our first year at Barden!</a:t>
            </a:r>
          </a:p>
          <a:p>
            <a:pPr algn="ctr"/>
            <a:endParaRPr lang="en-GB" sz="1000">
              <a:cs typeface="Calibri" panose="020F0502020204030204"/>
            </a:endParaRPr>
          </a:p>
        </p:txBody>
      </p:sp>
      <p:sp>
        <p:nvSpPr>
          <p:cNvPr id="2" name="TextBox 1">
            <a:extLst>
              <a:ext uri="{FF2B5EF4-FFF2-40B4-BE49-F238E27FC236}">
                <a16:creationId xmlns:a16="http://schemas.microsoft.com/office/drawing/2014/main" id="{AD30D6AD-1282-F10D-3303-85E5A442ECF5}"/>
              </a:ext>
            </a:extLst>
          </p:cNvPr>
          <p:cNvSpPr txBox="1"/>
          <p:nvPr/>
        </p:nvSpPr>
        <p:spPr>
          <a:xfrm>
            <a:off x="2569664" y="3509649"/>
            <a:ext cx="2786583"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b="1" u="sng">
                <a:latin typeface="Calibri Light"/>
                <a:cs typeface="Calibri Light"/>
              </a:rPr>
              <a:t>Activities to try</a:t>
            </a:r>
          </a:p>
          <a:p>
            <a:pPr algn="ctr"/>
            <a:endParaRPr lang="en-US" sz="1600" u="sng">
              <a:latin typeface="Calibri Light"/>
              <a:cs typeface="Calibri Light"/>
            </a:endParaRPr>
          </a:p>
          <a:p>
            <a:pPr algn="ctr"/>
            <a:r>
              <a:rPr lang="en-US" sz="1600">
                <a:latin typeface="Calibri Light"/>
                <a:cs typeface="Calibri Light"/>
              </a:rPr>
              <a:t>Talk about what you see with your super vision on the way to school.</a:t>
            </a:r>
          </a:p>
          <a:p>
            <a:pPr algn="ctr"/>
            <a:r>
              <a:rPr lang="en-US" sz="1600">
                <a:latin typeface="Calibri Light"/>
                <a:cs typeface="Calibri Light"/>
              </a:rPr>
              <a:t>How many steps does it take to go up the stairs?</a:t>
            </a:r>
          </a:p>
          <a:p>
            <a:pPr algn="ctr"/>
            <a:r>
              <a:rPr lang="en-US" sz="1600">
                <a:latin typeface="Calibri Light"/>
                <a:cs typeface="Calibri Light"/>
              </a:rPr>
              <a:t>What numbers can you see on the doors?</a:t>
            </a:r>
          </a:p>
          <a:p>
            <a:pPr algn="ctr"/>
            <a:r>
              <a:rPr lang="en-US" sz="1600">
                <a:latin typeface="Calibri Light"/>
                <a:cs typeface="Calibri Light"/>
              </a:rPr>
              <a:t>Try different forms of movement, e.g. hop, skip, jump, run, walk</a:t>
            </a:r>
          </a:p>
          <a:p>
            <a:pPr algn="l"/>
            <a:endParaRPr lang="en-US">
              <a:cs typeface="Calibri"/>
            </a:endParaRPr>
          </a:p>
        </p:txBody>
      </p:sp>
      <p:pic>
        <p:nvPicPr>
          <p:cNvPr id="3" name="Picture 2" descr="A cartoon of a house&#10;&#10;Description automatically generated">
            <a:extLst>
              <a:ext uri="{FF2B5EF4-FFF2-40B4-BE49-F238E27FC236}">
                <a16:creationId xmlns:a16="http://schemas.microsoft.com/office/drawing/2014/main" id="{DF8C03CD-0067-AE4F-28D7-2CF2A0DB07AD}"/>
              </a:ext>
            </a:extLst>
          </p:cNvPr>
          <p:cNvPicPr>
            <a:picLocks noChangeAspect="1"/>
          </p:cNvPicPr>
          <p:nvPr/>
        </p:nvPicPr>
        <p:blipFill>
          <a:blip r:embed="rId2"/>
          <a:stretch>
            <a:fillRect/>
          </a:stretch>
        </p:blipFill>
        <p:spPr>
          <a:xfrm>
            <a:off x="11056162" y="3081442"/>
            <a:ext cx="1020217" cy="1162328"/>
          </a:xfrm>
          <a:prstGeom prst="rect">
            <a:avLst/>
          </a:prstGeom>
          <a:ln>
            <a:solidFill>
              <a:schemeClr val="tx1"/>
            </a:solidFill>
          </a:ln>
        </p:spPr>
      </p:pic>
      <p:pic>
        <p:nvPicPr>
          <p:cNvPr id="4" name="Picture 3" descr="A group of cartoon characters in clothing&#10;&#10;Description automatically generated">
            <a:extLst>
              <a:ext uri="{FF2B5EF4-FFF2-40B4-BE49-F238E27FC236}">
                <a16:creationId xmlns:a16="http://schemas.microsoft.com/office/drawing/2014/main" id="{53BF5585-AB1F-D9AE-F3C9-9DB0FB588B00}"/>
              </a:ext>
            </a:extLst>
          </p:cNvPr>
          <p:cNvPicPr>
            <a:picLocks noChangeAspect="1"/>
          </p:cNvPicPr>
          <p:nvPr/>
        </p:nvPicPr>
        <p:blipFill>
          <a:blip r:embed="rId3"/>
          <a:stretch>
            <a:fillRect/>
          </a:stretch>
        </p:blipFill>
        <p:spPr>
          <a:xfrm>
            <a:off x="8022692" y="64671"/>
            <a:ext cx="4044717" cy="2801853"/>
          </a:xfrm>
          <a:prstGeom prst="rect">
            <a:avLst/>
          </a:prstGeom>
        </p:spPr>
      </p:pic>
      <p:pic>
        <p:nvPicPr>
          <p:cNvPr id="5" name="Picture 4" descr="A poster of a person with labels&#10;&#10;Description automatically generated">
            <a:extLst>
              <a:ext uri="{FF2B5EF4-FFF2-40B4-BE49-F238E27FC236}">
                <a16:creationId xmlns:a16="http://schemas.microsoft.com/office/drawing/2014/main" id="{062101D4-D3F5-0435-8D40-142E36168D6B}"/>
              </a:ext>
            </a:extLst>
          </p:cNvPr>
          <p:cNvPicPr>
            <a:picLocks noChangeAspect="1"/>
          </p:cNvPicPr>
          <p:nvPr/>
        </p:nvPicPr>
        <p:blipFill>
          <a:blip r:embed="rId4"/>
          <a:stretch>
            <a:fillRect/>
          </a:stretch>
        </p:blipFill>
        <p:spPr>
          <a:xfrm>
            <a:off x="5441902" y="1894704"/>
            <a:ext cx="2520719" cy="2896165"/>
          </a:xfrm>
          <a:prstGeom prst="rect">
            <a:avLst/>
          </a:prstGeom>
        </p:spPr>
      </p:pic>
      <p:sp>
        <p:nvSpPr>
          <p:cNvPr id="6" name="TextBox 5">
            <a:extLst>
              <a:ext uri="{FF2B5EF4-FFF2-40B4-BE49-F238E27FC236}">
                <a16:creationId xmlns:a16="http://schemas.microsoft.com/office/drawing/2014/main" id="{608F6046-0329-4A6A-76A3-55BEA4006CEE}"/>
              </a:ext>
            </a:extLst>
          </p:cNvPr>
          <p:cNvSpPr txBox="1"/>
          <p:nvPr/>
        </p:nvSpPr>
        <p:spPr>
          <a:xfrm>
            <a:off x="2681436" y="447743"/>
            <a:ext cx="2643438" cy="29884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100" u="sng">
                <a:latin typeface="Comic Sans MS"/>
              </a:rPr>
              <a:t>Our Super Bodies</a:t>
            </a:r>
            <a:endParaRPr lang="en-US" sz="1100">
              <a:latin typeface="Comic Sans MS"/>
            </a:endParaRPr>
          </a:p>
          <a:p>
            <a:pPr algn="ctr"/>
            <a:r>
              <a:rPr lang="en-GB" sz="1100">
                <a:latin typeface="Comic Sans MS"/>
              </a:rPr>
              <a:t>In P.E. We will be learning to use space effectively and develop games skills such as catching and throwing.  We will continue to exercise in our ‘Wake up and Walk’ sessions and see what happens to our bodies. </a:t>
            </a:r>
          </a:p>
          <a:p>
            <a:pPr algn="ctr"/>
            <a:r>
              <a:rPr lang="en-GB" sz="1100">
                <a:latin typeface="Comic Sans MS"/>
              </a:rPr>
              <a:t>We will develop our gross motor skills with large movements which will help our muscle strength and endurance, coordination, balance, body awareness and shifting our weight.  We will strengthen our hands and fingers with different activities to get ready to write, paint and manipulate objects.</a:t>
            </a:r>
            <a:endParaRPr lang="en-US">
              <a:ea typeface="Calibri" panose="020F0502020204030204"/>
              <a:cs typeface="Calibri" panose="020F0502020204030204"/>
            </a:endParaRPr>
          </a:p>
        </p:txBody>
      </p:sp>
    </p:spTree>
    <p:extLst>
      <p:ext uri="{BB962C8B-B14F-4D97-AF65-F5344CB8AC3E}">
        <p14:creationId xmlns:p14="http://schemas.microsoft.com/office/powerpoint/2010/main" val="2380069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Cooper</dc:creator>
  <cp:revision>89</cp:revision>
  <dcterms:created xsi:type="dcterms:W3CDTF">2023-10-01T20:00:25Z</dcterms:created>
  <dcterms:modified xsi:type="dcterms:W3CDTF">2026-09-07T14:26:35Z</dcterms:modified>
</cp:coreProperties>
</file>