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DDDDDD"/>
    <a:srgbClr val="FF9900"/>
    <a:srgbClr val="99CC00"/>
    <a:srgbClr val="00FFFF"/>
    <a:srgbClr val="FF99FF"/>
    <a:srgbClr val="861799"/>
    <a:srgbClr val="7C158D"/>
    <a:srgbClr val="9619AB"/>
    <a:srgbClr val="A01A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hra Arshad" userId="S::tarshad@barden.lancs.sch.uk::845d59cc-3c4c-4bce-8b96-3fd10622720a" providerId="AD" clId="Web-{9E8406E8-C288-2946-6934-5AF70127A9F6}"/>
    <pc:docChg chg="modSld">
      <pc:chgData name="Tahra Arshad" userId="S::tarshad@barden.lancs.sch.uk::845d59cc-3c4c-4bce-8b96-3fd10622720a" providerId="AD" clId="Web-{9E8406E8-C288-2946-6934-5AF70127A9F6}" dt="2026-09-01T13:46:07.866" v="179" actId="20577"/>
      <pc:docMkLst>
        <pc:docMk/>
      </pc:docMkLst>
      <pc:sldChg chg="modSp">
        <pc:chgData name="Tahra Arshad" userId="S::tarshad@barden.lancs.sch.uk::845d59cc-3c4c-4bce-8b96-3fd10622720a" providerId="AD" clId="Web-{9E8406E8-C288-2946-6934-5AF70127A9F6}" dt="2026-09-01T13:46:07.866" v="179" actId="20577"/>
        <pc:sldMkLst>
          <pc:docMk/>
          <pc:sldMk cId="1825489716" sldId="256"/>
        </pc:sldMkLst>
        <pc:spChg chg="mod">
          <ac:chgData name="Tahra Arshad" userId="S::tarshad@barden.lancs.sch.uk::845d59cc-3c4c-4bce-8b96-3fd10622720a" providerId="AD" clId="Web-{9E8406E8-C288-2946-6934-5AF70127A9F6}" dt="2026-09-01T13:46:07.866" v="179" actId="20577"/>
          <ac:spMkLst>
            <pc:docMk/>
            <pc:sldMk cId="1825489716" sldId="256"/>
            <ac:spMk id="9" creationId="{8FBFE20D-C7B7-693E-F713-60EB27B9031A}"/>
          </ac:spMkLst>
        </pc:spChg>
      </pc:sldChg>
    </pc:docChg>
  </pc:docChgLst>
  <pc:docChgLst>
    <pc:chgData name="John Coombs" userId="73efd7d2-e445-4241-b250-d35b60c11f9a" providerId="ADAL" clId="{5EEB938F-84E9-41E9-A09E-9DAB630438DE}"/>
    <pc:docChg chg="modSld">
      <pc:chgData name="John Coombs" userId="73efd7d2-e445-4241-b250-d35b60c11f9a" providerId="ADAL" clId="{5EEB938F-84E9-41E9-A09E-9DAB630438DE}" dt="2026-09-03T07:48:24.070" v="0" actId="14100"/>
      <pc:docMkLst>
        <pc:docMk/>
      </pc:docMkLst>
      <pc:sldChg chg="modSp">
        <pc:chgData name="John Coombs" userId="73efd7d2-e445-4241-b250-d35b60c11f9a" providerId="ADAL" clId="{5EEB938F-84E9-41E9-A09E-9DAB630438DE}" dt="2026-09-03T07:48:24.070" v="0" actId="14100"/>
        <pc:sldMkLst>
          <pc:docMk/>
          <pc:sldMk cId="1825489716" sldId="256"/>
        </pc:sldMkLst>
        <pc:picChg chg="mod">
          <ac:chgData name="John Coombs" userId="73efd7d2-e445-4241-b250-d35b60c11f9a" providerId="ADAL" clId="{5EEB938F-84E9-41E9-A09E-9DAB630438DE}" dt="2026-09-03T07:48:24.070" v="0" actId="14100"/>
          <ac:picMkLst>
            <pc:docMk/>
            <pc:sldMk cId="1825489716" sldId="256"/>
            <ac:picMk id="14" creationId="{36B03452-FE15-4437-9452-B9A761FA7596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E543E-728E-33C3-E56F-5522A439E1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B63317-BA10-4E44-AFD3-F649FEBA7F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940FD-325C-9279-B8CD-DF2470A0B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E6B850-C10D-6CFA-B1FF-5E984C5EC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60DD14-B14D-F69F-763D-C73D3CFB6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605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7A8272-8E71-3BEA-E093-1003E256D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724231-2ABB-273F-7D9C-E08820A81B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7F2B43-6192-E16F-3371-03F6D311A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E86E5E-0280-7EF9-F4B8-C3B33FE1D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188AE9-3DA0-9C69-E681-79656EFBB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68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AB01B-D0B2-A924-E6E6-A677F2E10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D0AE62-EF5A-3F75-AD65-CAA717BE76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1E3BAD-5238-0465-37E7-B3E04D8D5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2A53BB-0A34-3557-F755-047563CA1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CF8DB9-2DFA-702E-DCB3-43285F763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677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057086-C795-0527-566D-50E0CB077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7BE853-BC83-2C52-00CA-FC622615F9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A05A6C-37E8-375B-FE6B-8B9E5D3952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78EA5F-D616-C55D-F180-5B4A01619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0D3B4B-6E9E-EAD7-BF23-FCB3E9484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030CE6-CC5F-D0AC-0A8E-03722EF03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915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DD9A9-1210-8726-B9B3-D20B9751F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30C9C5-E68C-BB2D-A04B-10B191E776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44042D-C976-7CB9-25A1-24D9920046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3C142C-1CC3-01DB-14D7-408B7A6BFB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163EC3F-8387-9A13-9A7D-CED02051D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9734A60-CE5A-0588-C28B-A1CB76B1B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F2F913-A2AB-8233-80E7-2D8713409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834A4E-E280-90F0-7755-6D06F857F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391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6B543-0DAC-42BE-92DC-8C4F0B730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911562-726D-A03D-23F4-98C0D5B51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328302-F3B2-983C-AB61-3289D28521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9BA8FE-73D7-4745-0624-CB862D0167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2117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522D84-36F0-B704-2013-0F3C269AE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6AAA35-EC9A-0C51-3C89-C97D697AF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F98A0E-D034-2A5D-F5E4-7F91017C2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91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885CD-FC84-2461-28F6-6F14E0CAC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B8E940-17B7-993E-0F96-B4612E9343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1BC6E1-E802-E1A1-D5F3-B9A1BA2DA1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C7801D-0635-EB8E-61D9-6BAD5AE09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DD9A86-DC7C-0031-047C-8682BF78E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938C90-6F17-4B96-19C5-3C9A44029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042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290BAD-E84C-8E5B-C94B-93EE37ABE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1FF0201-DAFA-126F-6FA7-FEE8736F58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6200C7-1EAC-8317-447D-3804426FAA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78353B-3744-AD70-F719-06A105129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6A625C-07FA-FE76-476A-281591E45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5A25B3-C540-7F3C-1697-B3ED2DB2A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776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82257E-946C-8690-09DA-3B69F1DBC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12C89D-589A-5264-2F4A-11A581149E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0256B-1400-EA87-56A0-92648EA72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F579F-DC0E-B90E-CC59-7587D06FE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994E3A-AC23-D739-C37C-79BE2EECA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668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B1EC91-789C-8545-72ED-CE07FE8429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B2ADA1-DAF8-BCF1-9ED2-7F2230E9FA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56E4C0-8209-1665-0E62-BCF031A4E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C1B676-BCF0-F306-576B-930062C64E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CE2D5A-A6E8-D891-60CC-C1C38DB70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386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62CE99-4DC4-FB0F-0A2A-3E1B6A08A2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F0D7E4-B211-93E8-F718-01ABDB3164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90ADE-10D7-8853-43E2-82B2FF245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74907-4B5C-491B-8FEE-F40F691F6A7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5D464A-5E4F-0D60-C773-A9C9C9F165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DEDB62-9427-8FA6-22AA-0AFF27DA45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755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617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Hexagon 21">
            <a:extLst>
              <a:ext uri="{FF2B5EF4-FFF2-40B4-BE49-F238E27FC236}">
                <a16:creationId xmlns:a16="http://schemas.microsoft.com/office/drawing/2014/main" id="{457507DB-C019-E700-EBD6-3F40433A78C3}"/>
              </a:ext>
            </a:extLst>
          </p:cNvPr>
          <p:cNvSpPr/>
          <p:nvPr/>
        </p:nvSpPr>
        <p:spPr>
          <a:xfrm>
            <a:off x="2246312" y="170973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49" name="Hexagon 48">
            <a:extLst>
              <a:ext uri="{FF2B5EF4-FFF2-40B4-BE49-F238E27FC236}">
                <a16:creationId xmlns:a16="http://schemas.microsoft.com/office/drawing/2014/main" id="{58B7F445-3BC4-7CFB-115B-2BF0DF8F049E}"/>
              </a:ext>
            </a:extLst>
          </p:cNvPr>
          <p:cNvSpPr/>
          <p:nvPr/>
        </p:nvSpPr>
        <p:spPr>
          <a:xfrm>
            <a:off x="2279684" y="3513651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0" name="Hexagon 49">
            <a:extLst>
              <a:ext uri="{FF2B5EF4-FFF2-40B4-BE49-F238E27FC236}">
                <a16:creationId xmlns:a16="http://schemas.microsoft.com/office/drawing/2014/main" id="{89D44F6D-821B-C900-CF04-341CA7C31FC2}"/>
              </a:ext>
            </a:extLst>
          </p:cNvPr>
          <p:cNvSpPr/>
          <p:nvPr/>
        </p:nvSpPr>
        <p:spPr>
          <a:xfrm>
            <a:off x="8403452" y="3296670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FF99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1" name="Hexagon 50">
            <a:extLst>
              <a:ext uri="{FF2B5EF4-FFF2-40B4-BE49-F238E27FC236}">
                <a16:creationId xmlns:a16="http://schemas.microsoft.com/office/drawing/2014/main" id="{EAAC5744-441F-DF1D-FC69-4FF0A97E44A6}"/>
              </a:ext>
            </a:extLst>
          </p:cNvPr>
          <p:cNvSpPr/>
          <p:nvPr/>
        </p:nvSpPr>
        <p:spPr>
          <a:xfrm>
            <a:off x="5343157" y="1830610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2" name="Hexagon 51">
            <a:extLst>
              <a:ext uri="{FF2B5EF4-FFF2-40B4-BE49-F238E27FC236}">
                <a16:creationId xmlns:a16="http://schemas.microsoft.com/office/drawing/2014/main" id="{8B29177F-43F3-64AE-81B3-AB35F08F5138}"/>
              </a:ext>
            </a:extLst>
          </p:cNvPr>
          <p:cNvSpPr/>
          <p:nvPr/>
        </p:nvSpPr>
        <p:spPr>
          <a:xfrm>
            <a:off x="8403452" y="178690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>
                <a:cs typeface="Calibri"/>
              </a:rPr>
              <a:t>History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DE65097-F6B9-6F01-1303-58697D6EEC6B}"/>
              </a:ext>
            </a:extLst>
          </p:cNvPr>
          <p:cNvSpPr txBox="1"/>
          <p:nvPr/>
        </p:nvSpPr>
        <p:spPr>
          <a:xfrm>
            <a:off x="3113013" y="339719"/>
            <a:ext cx="1834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/>
              <a:t>Maths</a:t>
            </a:r>
          </a:p>
          <a:p>
            <a:pPr algn="ctr"/>
            <a:endParaRPr lang="en-GB" sz="100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45B1D3BB-D22A-9F57-A94D-702288B71F2D}"/>
              </a:ext>
            </a:extLst>
          </p:cNvPr>
          <p:cNvSpPr txBox="1"/>
          <p:nvPr/>
        </p:nvSpPr>
        <p:spPr>
          <a:xfrm>
            <a:off x="3202421" y="3581769"/>
            <a:ext cx="1834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/>
              <a:t>English</a:t>
            </a:r>
          </a:p>
          <a:p>
            <a:pPr algn="ctr"/>
            <a:endParaRPr lang="en-GB" sz="1000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2B48F191-0755-09A4-BC9F-B92DB72FD207}"/>
              </a:ext>
            </a:extLst>
          </p:cNvPr>
          <p:cNvSpPr txBox="1"/>
          <p:nvPr/>
        </p:nvSpPr>
        <p:spPr>
          <a:xfrm>
            <a:off x="6285442" y="1885385"/>
            <a:ext cx="1834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/>
              <a:t>Science</a:t>
            </a:r>
          </a:p>
          <a:p>
            <a:pPr algn="ctr"/>
            <a:endParaRPr lang="en-GB" sz="1000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088A977B-7339-F271-9A98-1C44FF1EBF84}"/>
              </a:ext>
            </a:extLst>
          </p:cNvPr>
          <p:cNvSpPr txBox="1"/>
          <p:nvPr/>
        </p:nvSpPr>
        <p:spPr>
          <a:xfrm>
            <a:off x="8679384" y="554597"/>
            <a:ext cx="3066190" cy="2488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/>
              <a:t>Art</a:t>
            </a:r>
          </a:p>
          <a:p>
            <a:pPr algn="ctr"/>
            <a:r>
              <a:rPr lang="en-GB"/>
              <a:t>We will be looking back at World War 2.  Our focus will be  ‘What was it like to be evacuated?’ </a:t>
            </a:r>
            <a:br>
              <a:rPr lang="en-GB"/>
            </a:br>
            <a:r>
              <a:rPr lang="en-GB"/>
              <a:t>and ‘Why did WW2 start and how was Britain affected?’</a:t>
            </a:r>
          </a:p>
          <a:p>
            <a:pPr algn="ctr"/>
            <a:endParaRPr lang="en-GB" b="1"/>
          </a:p>
          <a:p>
            <a:pPr algn="ctr"/>
            <a:endParaRPr lang="en-GB" sz="1000"/>
          </a:p>
        </p:txBody>
      </p:sp>
      <p:pic>
        <p:nvPicPr>
          <p:cNvPr id="61" name="Picture 60" descr="A logo with a couple of kids holding hands under a tree&#10;&#10;Description automatically generated">
            <a:extLst>
              <a:ext uri="{FF2B5EF4-FFF2-40B4-BE49-F238E27FC236}">
                <a16:creationId xmlns:a16="http://schemas.microsoft.com/office/drawing/2014/main" id="{EFD92009-178A-8E2F-2EBE-5423D350B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250" y="1841734"/>
            <a:ext cx="1624149" cy="1624149"/>
          </a:xfrm>
          <a:prstGeom prst="rect">
            <a:avLst/>
          </a:prstGeom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51F89EE0-53DB-C270-6F74-B583AABE6E00}"/>
              </a:ext>
            </a:extLst>
          </p:cNvPr>
          <p:cNvSpPr txBox="1"/>
          <p:nvPr/>
        </p:nvSpPr>
        <p:spPr>
          <a:xfrm>
            <a:off x="0" y="3335547"/>
            <a:ext cx="2498651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6000">
                <a:solidFill>
                  <a:schemeClr val="bg1"/>
                </a:solidFill>
                <a:latin typeface="ADLaM Display"/>
                <a:ea typeface="ADLaM Display"/>
                <a:cs typeface="ADLaM Display"/>
              </a:rPr>
              <a:t>Year 6</a:t>
            </a:r>
            <a:endParaRPr lang="en-GB" sz="6000">
              <a:solidFill>
                <a:schemeClr val="bg1"/>
              </a:solidFill>
              <a:latin typeface="ADLaM Display" panose="020F0502020204030204" pitchFamily="2" charset="0"/>
              <a:ea typeface="ADLaM Display" panose="020F0502020204030204" pitchFamily="2" charset="0"/>
              <a:cs typeface="ADLaM Display" panose="020F0502020204030204" pitchFamily="2" charset="0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CD956F44-6752-FC13-9EC4-82BFC684EFA9}"/>
              </a:ext>
            </a:extLst>
          </p:cNvPr>
          <p:cNvSpPr txBox="1"/>
          <p:nvPr/>
        </p:nvSpPr>
        <p:spPr>
          <a:xfrm>
            <a:off x="5888165" y="5287825"/>
            <a:ext cx="29402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>
                <a:solidFill>
                  <a:schemeClr val="bg1"/>
                </a:solidFill>
                <a:latin typeface="ADLaM Display" panose="020F0502020204030204" pitchFamily="2" charset="0"/>
                <a:ea typeface="ADLaM Display" panose="020F0502020204030204" pitchFamily="2" charset="0"/>
                <a:cs typeface="ADLaM Display" panose="020F0502020204030204" pitchFamily="2" charset="0"/>
              </a:rPr>
              <a:t>Autumn </a:t>
            </a:r>
          </a:p>
          <a:p>
            <a:pPr algn="ctr"/>
            <a:r>
              <a:rPr lang="en-GB" sz="4800">
                <a:solidFill>
                  <a:schemeClr val="bg1"/>
                </a:solidFill>
                <a:latin typeface="ADLaM Display" panose="020F0502020204030204" pitchFamily="2" charset="0"/>
                <a:ea typeface="ADLaM Display" panose="020F0502020204030204" pitchFamily="2" charset="0"/>
                <a:cs typeface="ADLaM Display" panose="020F0502020204030204" pitchFamily="2" charset="0"/>
              </a:rPr>
              <a:t>1</a:t>
            </a:r>
            <a:endParaRPr lang="en-GB" sz="5400">
              <a:solidFill>
                <a:schemeClr val="bg1"/>
              </a:solidFill>
              <a:latin typeface="ADLaM Display" panose="020F0502020204030204" pitchFamily="2" charset="0"/>
              <a:ea typeface="ADLaM Display" panose="020F0502020204030204" pitchFamily="2" charset="0"/>
              <a:cs typeface="ADLaM Display" panose="020F0502020204030204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ACAAB0F-B353-7AC5-8478-24497E00A1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5441" y="2061969"/>
            <a:ext cx="1525920" cy="111088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DF3774-CD0B-63A6-3915-471A7A6F5297}"/>
              </a:ext>
            </a:extLst>
          </p:cNvPr>
          <p:cNvSpPr txBox="1"/>
          <p:nvPr/>
        </p:nvSpPr>
        <p:spPr>
          <a:xfrm>
            <a:off x="5538000" y="2537184"/>
            <a:ext cx="3332650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>
                <a:latin typeface="Calibri Light"/>
                <a:ea typeface="Calibri"/>
                <a:cs typeface="Calibri"/>
              </a:rPr>
              <a:t>Living things and their habitat</a:t>
            </a:r>
          </a:p>
          <a:p>
            <a:pPr algn="ctr"/>
            <a:r>
              <a:rPr lang="en-US" b="1">
                <a:latin typeface="Calibri Light"/>
                <a:ea typeface="Calibri"/>
                <a:cs typeface="Calibri"/>
              </a:rPr>
              <a:t>Children will explore how we can classify all living things. They will learn about the scientist </a:t>
            </a:r>
            <a:r>
              <a:rPr lang="en-US" b="1">
                <a:ea typeface="+mn-lt"/>
                <a:cs typeface="+mn-lt"/>
              </a:rPr>
              <a:t>Carl Linnaeus. 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FBFE20D-C7B7-693E-F713-60EB27B9031A}"/>
              </a:ext>
            </a:extLst>
          </p:cNvPr>
          <p:cNvSpPr txBox="1"/>
          <p:nvPr/>
        </p:nvSpPr>
        <p:spPr>
          <a:xfrm>
            <a:off x="2531036" y="3875620"/>
            <a:ext cx="3176823" cy="28315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>
                <a:ea typeface="Calibri"/>
                <a:cs typeface="Calibri"/>
              </a:rPr>
              <a:t>Historical Stories</a:t>
            </a:r>
          </a:p>
          <a:p>
            <a:pPr algn="ctr"/>
            <a:r>
              <a:rPr lang="en-US" sz="1600">
                <a:ea typeface="Calibri"/>
                <a:cs typeface="Calibri"/>
              </a:rPr>
              <a:t>Rose Blanche</a:t>
            </a:r>
          </a:p>
          <a:p>
            <a:pPr algn="ctr"/>
            <a:r>
              <a:rPr lang="en-GB" sz="1600">
                <a:ea typeface="Calibri"/>
                <a:cs typeface="Calibri"/>
              </a:rPr>
              <a:t>Children will be exploring the historical story Rose Blanche to write vivid setting descriptions of a small town in Germany occupied by Nazi soldiers in WW2.</a:t>
            </a:r>
          </a:p>
          <a:p>
            <a:pPr algn="ctr"/>
            <a:r>
              <a:rPr lang="en-GB" sz="1600">
                <a:ea typeface="Calibri"/>
                <a:cs typeface="Calibri"/>
              </a:rPr>
              <a:t>Children about the features of biographies. This will lead us onto </a:t>
            </a:r>
            <a:r>
              <a:rPr lang="en-GB" sz="1600" err="1">
                <a:ea typeface="Calibri"/>
                <a:cs typeface="Calibri"/>
              </a:rPr>
              <a:t>wriitng</a:t>
            </a:r>
            <a:r>
              <a:rPr lang="en-GB" sz="1600">
                <a:ea typeface="Calibri"/>
                <a:cs typeface="Calibri"/>
              </a:rPr>
              <a:t> our own biography on the life of Anne Frank.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28D9FF-1808-39B5-79DC-EF7331FD2616}"/>
              </a:ext>
            </a:extLst>
          </p:cNvPr>
          <p:cNvSpPr txBox="1"/>
          <p:nvPr/>
        </p:nvSpPr>
        <p:spPr>
          <a:xfrm>
            <a:off x="2734220" y="658375"/>
            <a:ext cx="2703904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>
                <a:latin typeface="Calibri Light"/>
                <a:ea typeface="Calibri"/>
                <a:cs typeface="Calibri"/>
              </a:rPr>
              <a:t>Children will look at numbers to ten million. They will then focus on addition, subtraction, multiplication and division</a:t>
            </a:r>
            <a:r>
              <a:rPr lang="en-US">
                <a:latin typeface="Calibri Light"/>
                <a:ea typeface="Calibri"/>
                <a:cs typeface="Calibri"/>
              </a:rPr>
              <a:t>. </a:t>
            </a:r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EE1E2C-C686-1241-8FED-42A0EBC86F41}"/>
              </a:ext>
            </a:extLst>
          </p:cNvPr>
          <p:cNvSpPr txBox="1"/>
          <p:nvPr/>
        </p:nvSpPr>
        <p:spPr>
          <a:xfrm>
            <a:off x="-790184" y="4411037"/>
            <a:ext cx="281749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>
                <a:latin typeface="Calibri Light"/>
                <a:ea typeface="Calibri"/>
                <a:cs typeface="Calibri"/>
              </a:rPr>
              <a:t> 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959254A-D691-890F-58E0-271A8BAE5B2A}"/>
              </a:ext>
            </a:extLst>
          </p:cNvPr>
          <p:cNvSpPr txBox="1"/>
          <p:nvPr/>
        </p:nvSpPr>
        <p:spPr>
          <a:xfrm>
            <a:off x="8777826" y="3326359"/>
            <a:ext cx="2967748" cy="258532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b="1">
                <a:ea typeface="Calibri"/>
                <a:cs typeface="Calibri"/>
              </a:rPr>
              <a:t>DT</a:t>
            </a:r>
          </a:p>
          <a:p>
            <a:pPr algn="ctr"/>
            <a:r>
              <a:rPr lang="en-GB">
                <a:ea typeface="Calibri"/>
                <a:cs typeface="Calibri"/>
              </a:rPr>
              <a:t>We will build on our understanding of World</a:t>
            </a:r>
          </a:p>
          <a:p>
            <a:pPr algn="ctr"/>
            <a:r>
              <a:rPr lang="en-GB">
                <a:ea typeface="Calibri"/>
                <a:cs typeface="Calibri"/>
              </a:rPr>
              <a:t>War 2 to explore structures that were used as air raid shelters. We will even make our own models of an air raid shelter.  </a:t>
            </a:r>
          </a:p>
          <a:p>
            <a:pPr algn="ctr"/>
            <a:endParaRPr lang="en-GB">
              <a:ea typeface="Calibri"/>
              <a:cs typeface="Calibri"/>
            </a:endParaRPr>
          </a:p>
        </p:txBody>
      </p:sp>
      <p:pic>
        <p:nvPicPr>
          <p:cNvPr id="7" name="Picture 6" descr="Five Popular Model Organisms">
            <a:extLst>
              <a:ext uri="{FF2B5EF4-FFF2-40B4-BE49-F238E27FC236}">
                <a16:creationId xmlns:a16="http://schemas.microsoft.com/office/drawing/2014/main" id="{E86AE467-559C-32E3-CBDE-662CA461B6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3049" y="3970687"/>
            <a:ext cx="1366643" cy="84772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2094DB8-E096-4567-8AC5-32FD10A0D4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7650" y="346452"/>
            <a:ext cx="2148014" cy="105058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85F681-8FDD-409B-A1B9-B3BE022C28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58544" y="275412"/>
            <a:ext cx="969348" cy="49381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272B76B-6628-4A11-959D-9C0BD4A7C4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58544" y="5557140"/>
            <a:ext cx="1186342" cy="74374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6B03452-FE15-4437-9452-B9A761FA759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0088" y="4350346"/>
            <a:ext cx="1603416" cy="2051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489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617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Hexagon 21">
            <a:extLst>
              <a:ext uri="{FF2B5EF4-FFF2-40B4-BE49-F238E27FC236}">
                <a16:creationId xmlns:a16="http://schemas.microsoft.com/office/drawing/2014/main" id="{457507DB-C019-E700-EBD6-3F40433A78C3}"/>
              </a:ext>
            </a:extLst>
          </p:cNvPr>
          <p:cNvSpPr/>
          <p:nvPr/>
        </p:nvSpPr>
        <p:spPr>
          <a:xfrm>
            <a:off x="2279684" y="169817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00F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49" name="Hexagon 48">
            <a:extLst>
              <a:ext uri="{FF2B5EF4-FFF2-40B4-BE49-F238E27FC236}">
                <a16:creationId xmlns:a16="http://schemas.microsoft.com/office/drawing/2014/main" id="{58B7F445-3BC4-7CFB-115B-2BF0DF8F049E}"/>
              </a:ext>
            </a:extLst>
          </p:cNvPr>
          <p:cNvSpPr/>
          <p:nvPr/>
        </p:nvSpPr>
        <p:spPr>
          <a:xfrm>
            <a:off x="2279684" y="3513651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99CC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0" name="Hexagon 49">
            <a:extLst>
              <a:ext uri="{FF2B5EF4-FFF2-40B4-BE49-F238E27FC236}">
                <a16:creationId xmlns:a16="http://schemas.microsoft.com/office/drawing/2014/main" id="{89D44F6D-821B-C900-CF04-341CA7C31FC2}"/>
              </a:ext>
            </a:extLst>
          </p:cNvPr>
          <p:cNvSpPr/>
          <p:nvPr/>
        </p:nvSpPr>
        <p:spPr>
          <a:xfrm>
            <a:off x="8390103" y="3484620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DDDDD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1" name="Hexagon 50">
            <a:extLst>
              <a:ext uri="{FF2B5EF4-FFF2-40B4-BE49-F238E27FC236}">
                <a16:creationId xmlns:a16="http://schemas.microsoft.com/office/drawing/2014/main" id="{EAAC5744-441F-DF1D-FC69-4FF0A97E44A6}"/>
              </a:ext>
            </a:extLst>
          </p:cNvPr>
          <p:cNvSpPr/>
          <p:nvPr/>
        </p:nvSpPr>
        <p:spPr>
          <a:xfrm>
            <a:off x="5320909" y="1841734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2" name="Hexagon 51">
            <a:extLst>
              <a:ext uri="{FF2B5EF4-FFF2-40B4-BE49-F238E27FC236}">
                <a16:creationId xmlns:a16="http://schemas.microsoft.com/office/drawing/2014/main" id="{8B29177F-43F3-64AE-81B3-AB35F08F5138}"/>
              </a:ext>
            </a:extLst>
          </p:cNvPr>
          <p:cNvSpPr/>
          <p:nvPr/>
        </p:nvSpPr>
        <p:spPr>
          <a:xfrm>
            <a:off x="8411455" y="193294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66FF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Arrow: Pentagon 8">
            <a:extLst>
              <a:ext uri="{FF2B5EF4-FFF2-40B4-BE49-F238E27FC236}">
                <a16:creationId xmlns:a16="http://schemas.microsoft.com/office/drawing/2014/main" id="{CA9352DB-0976-E4DA-6334-48CD5A47A0BA}"/>
              </a:ext>
            </a:extLst>
          </p:cNvPr>
          <p:cNvSpPr/>
          <p:nvPr/>
        </p:nvSpPr>
        <p:spPr>
          <a:xfrm>
            <a:off x="172560" y="1655542"/>
            <a:ext cx="2692247" cy="3477131"/>
          </a:xfrm>
          <a:prstGeom prst="homePlate">
            <a:avLst>
              <a:gd name="adj" fmla="val 31833"/>
            </a:avLst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FA48C6-A5B9-6AA4-0B29-60CE70908F0A}"/>
              </a:ext>
            </a:extLst>
          </p:cNvPr>
          <p:cNvSpPr txBox="1"/>
          <p:nvPr/>
        </p:nvSpPr>
        <p:spPr>
          <a:xfrm>
            <a:off x="3146385" y="239602"/>
            <a:ext cx="1834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/>
              <a:t>PE</a:t>
            </a:r>
          </a:p>
          <a:p>
            <a:pPr algn="ctr"/>
            <a:endParaRPr lang="en-GB" sz="10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BFFE20-C665-1253-50E5-A9711DA49A5F}"/>
              </a:ext>
            </a:extLst>
          </p:cNvPr>
          <p:cNvSpPr txBox="1"/>
          <p:nvPr/>
        </p:nvSpPr>
        <p:spPr>
          <a:xfrm>
            <a:off x="3203640" y="3597718"/>
            <a:ext cx="1834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/>
              <a:t>RE</a:t>
            </a:r>
          </a:p>
          <a:p>
            <a:pPr algn="ctr"/>
            <a:endParaRPr lang="en-GB" sz="100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0EA66C6-3E97-AD61-0B42-C218E3C19516}"/>
              </a:ext>
            </a:extLst>
          </p:cNvPr>
          <p:cNvSpPr txBox="1"/>
          <p:nvPr/>
        </p:nvSpPr>
        <p:spPr>
          <a:xfrm>
            <a:off x="6243646" y="1896509"/>
            <a:ext cx="1834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/>
              <a:t>Computing</a:t>
            </a:r>
          </a:p>
          <a:p>
            <a:pPr algn="ctr"/>
            <a:endParaRPr lang="en-GB" sz="100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88261D-31AD-88BC-F17B-6E88A4952F4C}"/>
              </a:ext>
            </a:extLst>
          </p:cNvPr>
          <p:cNvSpPr txBox="1"/>
          <p:nvPr/>
        </p:nvSpPr>
        <p:spPr>
          <a:xfrm>
            <a:off x="9250719" y="272975"/>
            <a:ext cx="1834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/>
              <a:t>Music</a:t>
            </a:r>
          </a:p>
          <a:p>
            <a:pPr algn="ctr"/>
            <a:endParaRPr lang="en-GB" sz="100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21AE65B-93C3-B642-4819-2463E1994B8D}"/>
              </a:ext>
            </a:extLst>
          </p:cNvPr>
          <p:cNvSpPr txBox="1"/>
          <p:nvPr/>
        </p:nvSpPr>
        <p:spPr>
          <a:xfrm>
            <a:off x="9208287" y="3569271"/>
            <a:ext cx="1834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/>
              <a:t>PSHE</a:t>
            </a:r>
          </a:p>
          <a:p>
            <a:pPr algn="ctr"/>
            <a:endParaRPr lang="en-GB" sz="100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E5182CB-A89C-6468-90D7-6BC550712890}"/>
              </a:ext>
            </a:extLst>
          </p:cNvPr>
          <p:cNvSpPr txBox="1"/>
          <p:nvPr/>
        </p:nvSpPr>
        <p:spPr>
          <a:xfrm>
            <a:off x="0" y="1722190"/>
            <a:ext cx="1834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/>
              <a:t>Key Texts</a:t>
            </a:r>
          </a:p>
          <a:p>
            <a:pPr algn="ctr"/>
            <a:endParaRPr lang="en-GB" sz="1000"/>
          </a:p>
        </p:txBody>
      </p:sp>
      <p:pic>
        <p:nvPicPr>
          <p:cNvPr id="17" name="Picture 12" descr="Christian Symbol Cross - ClipArt Best">
            <a:extLst>
              <a:ext uri="{FF2B5EF4-FFF2-40B4-BE49-F238E27FC236}">
                <a16:creationId xmlns:a16="http://schemas.microsoft.com/office/drawing/2014/main" id="{681EC859-9117-DFFD-8375-4F6AC7CE54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0890" y="5267283"/>
            <a:ext cx="897159" cy="129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PSHE – Jigsaw | Howden Junior School">
            <a:extLst>
              <a:ext uri="{FF2B5EF4-FFF2-40B4-BE49-F238E27FC236}">
                <a16:creationId xmlns:a16="http://schemas.microsoft.com/office/drawing/2014/main" id="{7C8C1081-B0FC-35EB-6B0E-5A0E20612A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9493" y="5472909"/>
            <a:ext cx="899079" cy="102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Star: 7 Points 23">
            <a:extLst>
              <a:ext uri="{FF2B5EF4-FFF2-40B4-BE49-F238E27FC236}">
                <a16:creationId xmlns:a16="http://schemas.microsoft.com/office/drawing/2014/main" id="{19D0E9A0-67C8-EA1E-05A5-89AC97EC2C2B}"/>
              </a:ext>
            </a:extLst>
          </p:cNvPr>
          <p:cNvSpPr/>
          <p:nvPr/>
        </p:nvSpPr>
        <p:spPr>
          <a:xfrm>
            <a:off x="5816924" y="89504"/>
            <a:ext cx="2755530" cy="1623503"/>
          </a:xfrm>
          <a:prstGeom prst="star7">
            <a:avLst>
              <a:gd name="adj" fmla="val 39317"/>
              <a:gd name="hf" fmla="val 102572"/>
              <a:gd name="vf" fmla="val 105210"/>
            </a:avLst>
          </a:prstGeom>
          <a:solidFill>
            <a:srgbClr val="FFFF00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3619AA8-3A86-C811-26AC-4DA02A832901}"/>
              </a:ext>
            </a:extLst>
          </p:cNvPr>
          <p:cNvSpPr txBox="1"/>
          <p:nvPr/>
        </p:nvSpPr>
        <p:spPr>
          <a:xfrm>
            <a:off x="6320394" y="355720"/>
            <a:ext cx="1834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/>
              <a:t>ENRICHMENT</a:t>
            </a:r>
          </a:p>
          <a:p>
            <a:pPr algn="ctr"/>
            <a:endParaRPr lang="en-GB" sz="1000"/>
          </a:p>
        </p:txBody>
      </p:sp>
      <p:pic>
        <p:nvPicPr>
          <p:cNvPr id="4" name="Picture 3" descr="A red and white rectangle&#10;&#10;Description automatically generated">
            <a:extLst>
              <a:ext uri="{FF2B5EF4-FFF2-40B4-BE49-F238E27FC236}">
                <a16:creationId xmlns:a16="http://schemas.microsoft.com/office/drawing/2014/main" id="{4022BBB7-8F75-2046-3DA2-69C29EC2BD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8356" y="5017967"/>
            <a:ext cx="3833360" cy="180009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881EEE6-C534-A904-7CAD-74BA9B7ADAB4}"/>
              </a:ext>
            </a:extLst>
          </p:cNvPr>
          <p:cNvSpPr txBox="1"/>
          <p:nvPr/>
        </p:nvSpPr>
        <p:spPr>
          <a:xfrm>
            <a:off x="6232593" y="5121082"/>
            <a:ext cx="1834055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>
                <a:ea typeface="Calibri"/>
                <a:cs typeface="Calibri"/>
              </a:rPr>
              <a:t>French</a:t>
            </a:r>
          </a:p>
          <a:p>
            <a:pPr algn="ctr"/>
            <a:endParaRPr lang="en-GB" sz="100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B59CD1-33CA-CCA6-23E2-03CF5402148E}"/>
              </a:ext>
            </a:extLst>
          </p:cNvPr>
          <p:cNvSpPr txBox="1"/>
          <p:nvPr/>
        </p:nvSpPr>
        <p:spPr>
          <a:xfrm>
            <a:off x="2736202" y="617330"/>
            <a:ext cx="2441862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>
                <a:latin typeface="Calibri Light"/>
                <a:ea typeface="Calibri"/>
                <a:cs typeface="Calibri"/>
              </a:rPr>
              <a:t>Children will explore:</a:t>
            </a:r>
            <a:endParaRPr lang="en-US" b="1"/>
          </a:p>
          <a:p>
            <a:pPr algn="ctr"/>
            <a:r>
              <a:rPr lang="en-US" b="1">
                <a:latin typeface="Calibri Light"/>
                <a:ea typeface="Calibri"/>
                <a:cs typeface="Calibri"/>
              </a:rPr>
              <a:t>Net and Wall: Tennis</a:t>
            </a:r>
          </a:p>
          <a:p>
            <a:pPr algn="ctr"/>
            <a:r>
              <a:rPr lang="en-US" b="1">
                <a:latin typeface="Calibri Light"/>
                <a:ea typeface="Calibri"/>
                <a:cs typeface="Calibri"/>
              </a:rPr>
              <a:t>And </a:t>
            </a:r>
          </a:p>
          <a:p>
            <a:pPr algn="ctr"/>
            <a:r>
              <a:rPr lang="en-US" b="1">
                <a:latin typeface="Calibri Light"/>
                <a:ea typeface="Calibri"/>
                <a:cs typeface="Calibri"/>
              </a:rPr>
              <a:t>Invasion Games- Rugby</a:t>
            </a:r>
          </a:p>
        </p:txBody>
      </p:sp>
      <p:pic>
        <p:nvPicPr>
          <p:cNvPr id="6" name="Picture 5" descr="A group of children playing with hoops&#10;&#10;Description automatically generated">
            <a:extLst>
              <a:ext uri="{FF2B5EF4-FFF2-40B4-BE49-F238E27FC236}">
                <a16:creationId xmlns:a16="http://schemas.microsoft.com/office/drawing/2014/main" id="{D82C5D99-E845-5ADB-6D5A-BB5BD5279B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8468" y="2074408"/>
            <a:ext cx="1357870" cy="987260"/>
          </a:xfrm>
          <a:prstGeom prst="rect">
            <a:avLst/>
          </a:prstGeom>
        </p:spPr>
      </p:pic>
      <p:pic>
        <p:nvPicPr>
          <p:cNvPr id="7" name="Picture 6" descr="A yellow case with colorful xylophones&#10;&#10;Description automatically generated">
            <a:extLst>
              <a:ext uri="{FF2B5EF4-FFF2-40B4-BE49-F238E27FC236}">
                <a16:creationId xmlns:a16="http://schemas.microsoft.com/office/drawing/2014/main" id="{E60927EE-018C-C91D-FA7A-2842E97DA0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88004" y="2143409"/>
            <a:ext cx="1064450" cy="10644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2EC0F98-D727-93C9-E7FB-8D4C55F4B9DB}"/>
              </a:ext>
            </a:extLst>
          </p:cNvPr>
          <p:cNvSpPr txBox="1"/>
          <p:nvPr/>
        </p:nvSpPr>
        <p:spPr>
          <a:xfrm>
            <a:off x="8920199" y="3912624"/>
            <a:ext cx="2441862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>
                <a:latin typeface="Calibri Light"/>
                <a:ea typeface="Calibri"/>
                <a:cs typeface="Calibri"/>
              </a:rPr>
              <a:t>The half term's unit is Being in my World. The children will set goals and see how their actions affect others.</a:t>
            </a:r>
            <a:r>
              <a:rPr lang="en-US">
                <a:latin typeface="Calibri Light"/>
                <a:ea typeface="Calibri"/>
                <a:cs typeface="Calibri"/>
              </a:rPr>
              <a:t> 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C587B54-9843-3B9E-3957-289EBA8F8047}"/>
              </a:ext>
            </a:extLst>
          </p:cNvPr>
          <p:cNvSpPr txBox="1"/>
          <p:nvPr/>
        </p:nvSpPr>
        <p:spPr>
          <a:xfrm>
            <a:off x="9003900" y="594974"/>
            <a:ext cx="2464273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>
                <a:latin typeface="Calibri Light"/>
                <a:ea typeface="Calibri"/>
                <a:cs typeface="Calibri"/>
              </a:rPr>
              <a:t>Children will be learning to play the glockenspiels to the song Happy by Pharrell Williams.</a:t>
            </a:r>
            <a:r>
              <a:rPr lang="en-US">
                <a:latin typeface="Calibri Light"/>
                <a:ea typeface="Calibri"/>
                <a:cs typeface="Calibri"/>
              </a:rPr>
              <a:t> </a:t>
            </a:r>
            <a:endParaRPr lang="en-US">
              <a:latin typeface="Calibri" panose="020F0502020204030204"/>
              <a:ea typeface="Calibri"/>
              <a:cs typeface="Calibri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2EE35B-F7EB-33E4-FE32-B169561FDE33}"/>
              </a:ext>
            </a:extLst>
          </p:cNvPr>
          <p:cNvSpPr txBox="1"/>
          <p:nvPr/>
        </p:nvSpPr>
        <p:spPr>
          <a:xfrm>
            <a:off x="5882306" y="5463929"/>
            <a:ext cx="2522680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>
                <a:latin typeface="Calibri Light"/>
                <a:ea typeface="Calibri"/>
                <a:cs typeface="Calibri"/>
              </a:rPr>
              <a:t>The half term's topic is Actions. Children will explore basic vocabulary and apply this in simple sentences.</a:t>
            </a:r>
            <a:r>
              <a:rPr lang="en-US" b="1">
                <a:latin typeface="Calibri Light"/>
                <a:ea typeface="Calibri"/>
                <a:cs typeface="Calibri"/>
              </a:rPr>
              <a:t> </a:t>
            </a:r>
          </a:p>
        </p:txBody>
      </p:sp>
      <p:pic>
        <p:nvPicPr>
          <p:cNvPr id="20" name="Picture 19" descr="A computer and tablet connected to a network&#10;&#10;Description automatically generated">
            <a:extLst>
              <a:ext uri="{FF2B5EF4-FFF2-40B4-BE49-F238E27FC236}">
                <a16:creationId xmlns:a16="http://schemas.microsoft.com/office/drawing/2014/main" id="{5C421EAB-A5DB-97F5-C075-AE8A4B2794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03134" y="3853851"/>
            <a:ext cx="1451635" cy="95138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32BCAF46-D77F-05E3-461A-F5219D67700B}"/>
              </a:ext>
            </a:extLst>
          </p:cNvPr>
          <p:cNvSpPr txBox="1"/>
          <p:nvPr/>
        </p:nvSpPr>
        <p:spPr>
          <a:xfrm>
            <a:off x="5572788" y="2422068"/>
            <a:ext cx="3045524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>
                <a:latin typeface="Calibri Light"/>
                <a:ea typeface="Calibri"/>
                <a:cs typeface="Calibri"/>
              </a:rPr>
              <a:t>The half term's topic is Communication and Collaboration. Children will explore how data is transferred over the internet.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0258698-93FB-88E1-EFE1-FE2F9934634E}"/>
              </a:ext>
            </a:extLst>
          </p:cNvPr>
          <p:cNvSpPr txBox="1"/>
          <p:nvPr/>
        </p:nvSpPr>
        <p:spPr>
          <a:xfrm>
            <a:off x="2591141" y="4074856"/>
            <a:ext cx="3045524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>
                <a:latin typeface="Calibri Light"/>
                <a:ea typeface="Calibri"/>
                <a:cs typeface="Calibri"/>
              </a:rPr>
              <a:t>Christianity – God </a:t>
            </a:r>
          </a:p>
          <a:p>
            <a:pPr algn="ctr"/>
            <a:r>
              <a:rPr lang="en-US" b="1">
                <a:latin typeface="Calibri Light"/>
                <a:ea typeface="Calibri"/>
                <a:cs typeface="Calibri"/>
              </a:rPr>
              <a:t>How do Christians mark the turning points on the journey of life?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AF1A13E-35E5-D02D-A573-50322736A660}"/>
              </a:ext>
            </a:extLst>
          </p:cNvPr>
          <p:cNvSpPr txBox="1"/>
          <p:nvPr/>
        </p:nvSpPr>
        <p:spPr>
          <a:xfrm>
            <a:off x="6029661" y="746297"/>
            <a:ext cx="2329242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>
                <a:latin typeface="Calibri Light"/>
                <a:ea typeface="Calibri"/>
                <a:cs typeface="Calibri"/>
              </a:rPr>
              <a:t>We will dissect a real lamb's heart to bring the circularity system to life.</a:t>
            </a:r>
            <a:r>
              <a:rPr lang="en-US" sz="1600">
                <a:latin typeface="Calibri Light"/>
                <a:ea typeface="Calibri"/>
                <a:cs typeface="Calibri"/>
              </a:rPr>
              <a:t> </a:t>
            </a:r>
          </a:p>
        </p:txBody>
      </p:sp>
      <p:pic>
        <p:nvPicPr>
          <p:cNvPr id="28" name="Picture 27" descr="A book cover of a sailing boat&#10;&#10;Description automatically generated">
            <a:extLst>
              <a:ext uri="{FF2B5EF4-FFF2-40B4-BE49-F238E27FC236}">
                <a16:creationId xmlns:a16="http://schemas.microsoft.com/office/drawing/2014/main" id="{1267EF27-DBE0-41BE-A3E0-95735FAE654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5483" y="2163856"/>
            <a:ext cx="1081948" cy="152063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AEA6550-4CEC-4724-A1FD-F75BE31B922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7061" y="3176210"/>
            <a:ext cx="1201016" cy="153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0693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</TotalTime>
  <Words>326</Words>
  <Application>Microsoft Office PowerPoint</Application>
  <PresentationFormat>Widescreen</PresentationFormat>
  <Paragraphs>39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ADLaM Display</vt:lpstr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Cooper</dc:creator>
  <cp:lastModifiedBy>John Coombs</cp:lastModifiedBy>
  <cp:revision>2</cp:revision>
  <dcterms:created xsi:type="dcterms:W3CDTF">2023-10-01T20:00:25Z</dcterms:created>
  <dcterms:modified xsi:type="dcterms:W3CDTF">2026-09-03T12:53:26Z</dcterms:modified>
</cp:coreProperties>
</file>