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59" r:id="rId3"/>
    <p:sldId id="260" r:id="rId4"/>
    <p:sldId id="261" r:id="rId5"/>
    <p:sldId id="262" r:id="rId6"/>
    <p:sldId id="257" r:id="rId7"/>
    <p:sldId id="263" r:id="rId8"/>
    <p:sldId id="258" r:id="rId9"/>
    <p:sldId id="286" r:id="rId10"/>
    <p:sldId id="295" r:id="rId11"/>
    <p:sldId id="287" r:id="rId12"/>
    <p:sldId id="265" r:id="rId13"/>
    <p:sldId id="291" r:id="rId14"/>
    <p:sldId id="292" r:id="rId15"/>
    <p:sldId id="266" r:id="rId16"/>
    <p:sldId id="267" r:id="rId17"/>
    <p:sldId id="268" r:id="rId18"/>
    <p:sldId id="269" r:id="rId19"/>
    <p:sldId id="294" r:id="rId20"/>
    <p:sldId id="270" r:id="rId21"/>
    <p:sldId id="271" r:id="rId22"/>
    <p:sldId id="288" r:id="rId23"/>
    <p:sldId id="273" r:id="rId24"/>
    <p:sldId id="274" r:id="rId25"/>
    <p:sldId id="275" r:id="rId26"/>
    <p:sldId id="276" r:id="rId27"/>
    <p:sldId id="277" r:id="rId28"/>
    <p:sldId id="272" r:id="rId29"/>
    <p:sldId id="285" r:id="rId30"/>
    <p:sldId id="289" r:id="rId31"/>
    <p:sldId id="278" r:id="rId32"/>
    <p:sldId id="279" r:id="rId33"/>
    <p:sldId id="280" r:id="rId34"/>
    <p:sldId id="281" r:id="rId35"/>
    <p:sldId id="282" r:id="rId36"/>
    <p:sldId id="283" r:id="rId37"/>
    <p:sldId id="293" r:id="rId38"/>
    <p:sldId id="284" r:id="rId39"/>
    <p:sldId id="290"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92F374-B3DB-DA24-EB7A-4FF0165D4655}" v="16" dt="2024-10-07T19:40:51.8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9" d="100"/>
          <a:sy n="79" d="100"/>
        </p:scale>
        <p:origin x="1085" y="9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E05B14-00DA-4E2A-822F-8A0332675C45}" type="datetimeFigureOut">
              <a:rPr lang="en-GB" smtClean="0"/>
              <a:t>07/10/2024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F7EE03-25BF-42E9-8640-42C98D51D57A}" type="slidenum">
              <a:rPr lang="en-GB" smtClean="0"/>
              <a:t>‹#›</a:t>
            </a:fld>
            <a:endParaRPr lang="en-GB"/>
          </a:p>
        </p:txBody>
      </p:sp>
    </p:spTree>
    <p:extLst>
      <p:ext uri="{BB962C8B-B14F-4D97-AF65-F5344CB8AC3E}">
        <p14:creationId xmlns:p14="http://schemas.microsoft.com/office/powerpoint/2010/main" val="427458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5</a:t>
            </a:fld>
            <a:endParaRPr lang="en-GB"/>
          </a:p>
        </p:txBody>
      </p:sp>
    </p:spTree>
    <p:extLst>
      <p:ext uri="{BB962C8B-B14F-4D97-AF65-F5344CB8AC3E}">
        <p14:creationId xmlns:p14="http://schemas.microsoft.com/office/powerpoint/2010/main" val="841520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Morning</a:t>
            </a:r>
            <a:r>
              <a:rPr lang="en-GB" baseline="0" dirty="0"/>
              <a:t> activities – temp , date, counting who is here, working out how many children in class, story time , time on the clock for lunchtime, 10 seconds, sit at the circle table, rectangle table , sit around the edge, line up on the long wall, stand behind …</a:t>
            </a:r>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12</a:t>
            </a:fld>
            <a:endParaRPr lang="en-GB"/>
          </a:p>
        </p:txBody>
      </p:sp>
    </p:spTree>
    <p:extLst>
      <p:ext uri="{BB962C8B-B14F-4D97-AF65-F5344CB8AC3E}">
        <p14:creationId xmlns:p14="http://schemas.microsoft.com/office/powerpoint/2010/main" val="3586501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30</a:t>
            </a:fld>
            <a:endParaRPr lang="en-GB"/>
          </a:p>
        </p:txBody>
      </p:sp>
    </p:spTree>
    <p:extLst>
      <p:ext uri="{BB962C8B-B14F-4D97-AF65-F5344CB8AC3E}">
        <p14:creationId xmlns:p14="http://schemas.microsoft.com/office/powerpoint/2010/main" val="1417311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F7EE03-25BF-42E9-8640-42C98D51D57A}" type="slidenum">
              <a:rPr lang="en-GB" smtClean="0"/>
              <a:t>31</a:t>
            </a:fld>
            <a:endParaRPr lang="en-GB"/>
          </a:p>
        </p:txBody>
      </p:sp>
    </p:spTree>
    <p:extLst>
      <p:ext uri="{BB962C8B-B14F-4D97-AF65-F5344CB8AC3E}">
        <p14:creationId xmlns:p14="http://schemas.microsoft.com/office/powerpoint/2010/main" val="3287645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250049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4052334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C80EB4-6A5D-4642-81B9-E9C50877D254}"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826076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6C80EB4-6A5D-4642-81B9-E9C50877D254}" type="datetimeFigureOut">
              <a:rPr lang="en-GB" smtClean="0"/>
              <a:t>07/10/2024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739445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6C80EB4-6A5D-4642-81B9-E9C50877D254}" type="datetimeFigureOut">
              <a:rPr lang="en-GB" smtClean="0"/>
              <a:t>07/10/2024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2458547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6C80EB4-6A5D-4642-81B9-E9C50877D254}" type="datetimeFigureOut">
              <a:rPr lang="en-GB" smtClean="0"/>
              <a:t>07/10/2024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1291370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C80EB4-6A5D-4642-81B9-E9C50877D254}" type="datetimeFigureOut">
              <a:rPr lang="en-GB" smtClean="0"/>
              <a:t>07/10/2024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066926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C80EB4-6A5D-4642-81B9-E9C50877D254}" type="datetimeFigureOut">
              <a:rPr lang="en-GB" smtClean="0"/>
              <a:t>07/10/2024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731491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C80EB4-6A5D-4642-81B9-E9C50877D254}" type="datetimeFigureOut">
              <a:rPr lang="en-GB" smtClean="0"/>
              <a:t>07/10/2024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3767510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646691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C80EB4-6A5D-4642-81B9-E9C50877D254}" type="datetimeFigureOut">
              <a:rPr lang="en-GB" smtClean="0"/>
              <a:t>07/10/2024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B4B3A1-FC62-4075-84B9-2E9410A38835}" type="slidenum">
              <a:rPr lang="en-GB" smtClean="0"/>
              <a:t>‹#›</a:t>
            </a:fld>
            <a:endParaRPr lang="en-GB"/>
          </a:p>
        </p:txBody>
      </p:sp>
    </p:spTree>
    <p:extLst>
      <p:ext uri="{BB962C8B-B14F-4D97-AF65-F5344CB8AC3E}">
        <p14:creationId xmlns:p14="http://schemas.microsoft.com/office/powerpoint/2010/main" val="588927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C80EB4-6A5D-4642-81B9-E9C50877D254}" type="datetimeFigureOut">
              <a:rPr lang="en-GB" smtClean="0"/>
              <a:t>07/10/2024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B4B3A1-FC62-4075-84B9-2E9410A38835}" type="slidenum">
              <a:rPr lang="en-GB" smtClean="0"/>
              <a:t>‹#›</a:t>
            </a:fld>
            <a:endParaRPr lang="en-GB"/>
          </a:p>
        </p:txBody>
      </p:sp>
    </p:spTree>
    <p:extLst>
      <p:ext uri="{BB962C8B-B14F-4D97-AF65-F5344CB8AC3E}">
        <p14:creationId xmlns:p14="http://schemas.microsoft.com/office/powerpoint/2010/main" val="24808130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gif"/><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45.jpeg"/></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image" Target="../media/image51.jpeg"/><Relationship Id="rId4" Type="http://schemas.openxmlformats.org/officeDocument/2006/relationships/image" Target="../media/image50.png"/></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emf"/><Relationship Id="rId7" Type="http://schemas.openxmlformats.org/officeDocument/2006/relationships/image" Target="../media/image6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1.emf"/><Relationship Id="rId5" Type="http://schemas.openxmlformats.org/officeDocument/2006/relationships/image" Target="../media/image60.png"/><Relationship Id="rId4" Type="http://schemas.openxmlformats.org/officeDocument/2006/relationships/image" Target="../media/image59.emf"/></Relationships>
</file>

<file path=ppt/slides/_rels/slide32.xml.rels><?xml version="1.0" encoding="UTF-8" standalone="yes"?>
<Relationships xmlns="http://schemas.openxmlformats.org/package/2006/relationships"><Relationship Id="rId3" Type="http://schemas.openxmlformats.org/officeDocument/2006/relationships/image" Target="../media/image65.emf"/><Relationship Id="rId2" Type="http://schemas.openxmlformats.org/officeDocument/2006/relationships/image" Target="../media/image64.emf"/><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image" Target="../media/image66.emf"/></Relationships>
</file>

<file path=ppt/slides/_rels/slide33.xml.rels><?xml version="1.0" encoding="UTF-8" standalone="yes"?>
<Relationships xmlns="http://schemas.openxmlformats.org/package/2006/relationships"><Relationship Id="rId3" Type="http://schemas.openxmlformats.org/officeDocument/2006/relationships/image" Target="../media/image69.emf"/><Relationship Id="rId2" Type="http://schemas.openxmlformats.org/officeDocument/2006/relationships/image" Target="../media/image68.emf"/><Relationship Id="rId1" Type="http://schemas.openxmlformats.org/officeDocument/2006/relationships/slideLayout" Target="../slideLayouts/slideLayout7.xml"/><Relationship Id="rId4" Type="http://schemas.openxmlformats.org/officeDocument/2006/relationships/image" Target="../media/image70.emf"/></Relationships>
</file>

<file path=ppt/slides/_rels/slide34.xml.rels><?xml version="1.0" encoding="UTF-8" standalone="yes"?>
<Relationships xmlns="http://schemas.openxmlformats.org/package/2006/relationships"><Relationship Id="rId3" Type="http://schemas.openxmlformats.org/officeDocument/2006/relationships/image" Target="../media/image72.emf"/><Relationship Id="rId7" Type="http://schemas.openxmlformats.org/officeDocument/2006/relationships/image" Target="../media/image76.png"/><Relationship Id="rId2" Type="http://schemas.openxmlformats.org/officeDocument/2006/relationships/image" Target="../media/image71.emf"/><Relationship Id="rId1" Type="http://schemas.openxmlformats.org/officeDocument/2006/relationships/slideLayout" Target="../slideLayouts/slideLayout7.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emf"/></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emf"/></Relationships>
</file>

<file path=ppt/slides/_rels/slide36.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83.jpeg"/><Relationship Id="rId7" Type="http://schemas.openxmlformats.org/officeDocument/2006/relationships/image" Target="../media/image87.jpeg"/><Relationship Id="rId2" Type="http://schemas.openxmlformats.org/officeDocument/2006/relationships/image" Target="../media/image82.jpeg"/><Relationship Id="rId1" Type="http://schemas.openxmlformats.org/officeDocument/2006/relationships/slideLayout" Target="../slideLayouts/slideLayout7.xml"/><Relationship Id="rId6" Type="http://schemas.openxmlformats.org/officeDocument/2006/relationships/image" Target="../media/image86.jpeg"/><Relationship Id="rId5" Type="http://schemas.openxmlformats.org/officeDocument/2006/relationships/image" Target="../media/image85.png"/><Relationship Id="rId4" Type="http://schemas.openxmlformats.org/officeDocument/2006/relationships/image" Target="../media/image84.jpeg"/></Relationships>
</file>

<file path=ppt/slides/_rels/slide37.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bbc.co.uk/cbeebies/games/theme/brainteasers/page/all" TargetMode="External"/><Relationship Id="rId2" Type="http://schemas.openxmlformats.org/officeDocument/2006/relationships/hyperlink" Target="http://www.coolmath-games.com/" TargetMode="External"/><Relationship Id="rId1" Type="http://schemas.openxmlformats.org/officeDocument/2006/relationships/slideLayout" Target="../slideLayouts/slideLayout7.xml"/><Relationship Id="rId6" Type="http://schemas.openxmlformats.org/officeDocument/2006/relationships/hyperlink" Target="http://www.ictgames.com/resources.html" TargetMode="External"/><Relationship Id="rId5" Type="http://schemas.openxmlformats.org/officeDocument/2006/relationships/hyperlink" Target="http://primarygamesarena.com/Year-1" TargetMode="External"/><Relationship Id="rId4" Type="http://schemas.openxmlformats.org/officeDocument/2006/relationships/hyperlink" Target="http://www.mathszone.co.uk/"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8680" y="3573016"/>
            <a:ext cx="7772400" cy="2664296"/>
          </a:xfrm>
        </p:spPr>
        <p:txBody>
          <a:bodyPr/>
          <a:lstStyle/>
          <a:p>
            <a:r>
              <a:rPr lang="en-GB" dirty="0">
                <a:latin typeface="Comic Sans MS" panose="030F0702030302020204" pitchFamily="66" charset="0"/>
              </a:rPr>
              <a:t>Early Maths </a:t>
            </a:r>
            <a:br>
              <a:rPr lang="en-GB" dirty="0">
                <a:latin typeface="Comic Sans MS" panose="030F0702030302020204" pitchFamily="66" charset="0"/>
              </a:rPr>
            </a:br>
            <a:r>
              <a:rPr lang="en-GB" dirty="0">
                <a:latin typeface="Comic Sans MS" panose="030F0702030302020204" pitchFamily="66" charset="0"/>
              </a:rPr>
              <a:t>at </a:t>
            </a:r>
            <a:br>
              <a:rPr lang="en-GB" dirty="0">
                <a:latin typeface="Comic Sans MS" panose="030F0702030302020204" pitchFamily="66" charset="0"/>
              </a:rPr>
            </a:br>
            <a:r>
              <a:rPr lang="en-GB" dirty="0">
                <a:latin typeface="Comic Sans MS" panose="030F0702030302020204" pitchFamily="66" charset="0"/>
              </a:rPr>
              <a:t>Barden Primary School </a:t>
            </a:r>
          </a:p>
        </p:txBody>
      </p:sp>
      <p:pic>
        <p:nvPicPr>
          <p:cNvPr id="1026" name="Picture 2" descr="C:\Users\j.worthy\Desktop\School\Barden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404664"/>
            <a:ext cx="2246000" cy="2277523"/>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Image result for maths"/>
          <p:cNvSpPr>
            <a:spLocks noChangeAspect="1" noChangeArrowheads="1"/>
          </p:cNvSpPr>
          <p:nvPr/>
        </p:nvSpPr>
        <p:spPr bwMode="auto">
          <a:xfrm>
            <a:off x="63500" y="-822325"/>
            <a:ext cx="1704975" cy="171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result for maths"/>
          <p:cNvSpPr>
            <a:spLocks noChangeAspect="1" noChangeArrowheads="1"/>
          </p:cNvSpPr>
          <p:nvPr/>
        </p:nvSpPr>
        <p:spPr bwMode="auto">
          <a:xfrm>
            <a:off x="215900" y="-669925"/>
            <a:ext cx="1704975" cy="171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900" y="1044575"/>
            <a:ext cx="2720632" cy="273206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early math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690937"/>
            <a:ext cx="1704975" cy="170497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shape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1124" y="3068960"/>
            <a:ext cx="1362075" cy="2009776"/>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4" descr="Image result for clock"/>
          <p:cNvSpPr>
            <a:spLocks noChangeAspect="1" noChangeArrowheads="1"/>
          </p:cNvSpPr>
          <p:nvPr/>
        </p:nvSpPr>
        <p:spPr bwMode="auto">
          <a:xfrm>
            <a:off x="63500" y="-914400"/>
            <a:ext cx="190500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40" name="Picture 16" descr="See the source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6193" y="4070625"/>
            <a:ext cx="1008111" cy="1008111"/>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weighi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00014" y="404664"/>
            <a:ext cx="1473035" cy="1205211"/>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See the source imag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20938" y="2682187"/>
            <a:ext cx="1407736" cy="911274"/>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See the source imag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67806" y="2787368"/>
            <a:ext cx="1340148" cy="838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3684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27584" y="1916832"/>
            <a:ext cx="7704856" cy="2308324"/>
          </a:xfrm>
          <a:prstGeom prst="rect">
            <a:avLst/>
          </a:prstGeom>
          <a:noFill/>
        </p:spPr>
        <p:txBody>
          <a:bodyPr wrap="square" rtlCol="0">
            <a:spAutoFit/>
          </a:bodyPr>
          <a:lstStyle/>
          <a:p>
            <a:r>
              <a:rPr lang="en-GB" sz="3600" dirty="0">
                <a:latin typeface="Comic Sans MS" panose="030F0702030302020204" pitchFamily="66" charset="0"/>
              </a:rPr>
              <a:t>Mathematics is a specific area of learning.  It is split into 2 aspects </a:t>
            </a:r>
          </a:p>
          <a:p>
            <a:r>
              <a:rPr lang="en-GB" sz="3600" dirty="0">
                <a:latin typeface="Comic Sans MS" panose="030F0702030302020204" pitchFamily="66" charset="0"/>
              </a:rPr>
              <a:t>Number</a:t>
            </a:r>
          </a:p>
          <a:p>
            <a:r>
              <a:rPr lang="en-GB" sz="3600" dirty="0">
                <a:latin typeface="Comic Sans MS" panose="030F0702030302020204" pitchFamily="66" charset="0"/>
              </a:rPr>
              <a:t>Numerical Patterns</a:t>
            </a:r>
          </a:p>
        </p:txBody>
      </p:sp>
      <p:sp>
        <p:nvSpPr>
          <p:cNvPr id="3" name="Rectangle 2"/>
          <p:cNvSpPr/>
          <p:nvPr/>
        </p:nvSpPr>
        <p:spPr>
          <a:xfrm>
            <a:off x="1254703" y="332656"/>
            <a:ext cx="6660798" cy="1754326"/>
          </a:xfrm>
          <a:prstGeom prst="rect">
            <a:avLst/>
          </a:prstGeom>
          <a:noFill/>
        </p:spPr>
        <p:txBody>
          <a:bodyPr wrap="none" lIns="91440" tIns="45720" rIns="91440" bIns="45720">
            <a:spAutoFit/>
          </a:bodyPr>
          <a:lstStyle/>
          <a:p>
            <a:pPr algn="ctr"/>
            <a:r>
              <a:rPr lang="en-US" sz="5400" b="1" cap="none" spc="0" dirty="0">
                <a:ln w="10541" cmpd="sng">
                  <a:solidFill>
                    <a:srgbClr val="7030A0"/>
                  </a:solidFill>
                  <a:prstDash val="solid"/>
                </a:ln>
                <a:solidFill>
                  <a:srgbClr val="7030A0"/>
                </a:solidFill>
                <a:effectLst/>
                <a:latin typeface="Comic Sans MS" panose="030F0702030302020204" pitchFamily="66" charset="0"/>
              </a:rPr>
              <a:t>Mathematics </a:t>
            </a:r>
          </a:p>
          <a:p>
            <a:pPr algn="ctr"/>
            <a:r>
              <a:rPr lang="en-US" sz="5400" b="1" cap="none" spc="0" dirty="0">
                <a:ln w="10541" cmpd="sng">
                  <a:solidFill>
                    <a:srgbClr val="7030A0"/>
                  </a:solidFill>
                  <a:prstDash val="solid"/>
                </a:ln>
                <a:solidFill>
                  <a:srgbClr val="7030A0"/>
                </a:solidFill>
                <a:effectLst/>
                <a:latin typeface="Comic Sans MS" panose="030F0702030302020204" pitchFamily="66" charset="0"/>
              </a:rPr>
              <a:t>in the Early Years </a:t>
            </a:r>
          </a:p>
        </p:txBody>
      </p:sp>
    </p:spTree>
    <p:extLst>
      <p:ext uri="{BB962C8B-B14F-4D97-AF65-F5344CB8AC3E}">
        <p14:creationId xmlns:p14="http://schemas.microsoft.com/office/powerpoint/2010/main" val="1886516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7798" y="2140200"/>
            <a:ext cx="8229600" cy="4525963"/>
          </a:xfrm>
        </p:spPr>
        <p:txBody>
          <a:bodyPr>
            <a:normAutofit fontScale="92500"/>
          </a:bodyPr>
          <a:lstStyle/>
          <a:p>
            <a:pPr marL="0" indent="0">
              <a:buNone/>
            </a:pPr>
            <a:r>
              <a:rPr lang="en-GB" dirty="0">
                <a:latin typeface="Comic Sans MS" panose="030F0702030302020204" pitchFamily="66" charset="0"/>
              </a:rPr>
              <a:t>Have a deep understanding of number to 10, including the composition of each number.</a:t>
            </a:r>
          </a:p>
          <a:p>
            <a:pPr marL="0" indent="0">
              <a:buNone/>
            </a:pPr>
            <a:r>
              <a:rPr lang="en-GB" dirty="0" err="1">
                <a:latin typeface="Comic Sans MS" panose="030F0702030302020204" pitchFamily="66" charset="0"/>
              </a:rPr>
              <a:t>Subitise</a:t>
            </a:r>
            <a:r>
              <a:rPr lang="en-GB" dirty="0">
                <a:latin typeface="Comic Sans MS" panose="030F0702030302020204" pitchFamily="66" charset="0"/>
              </a:rPr>
              <a:t> (recognise quantities without counting) up to 5.</a:t>
            </a:r>
          </a:p>
          <a:p>
            <a:pPr marL="0" indent="0">
              <a:buNone/>
            </a:pPr>
            <a:r>
              <a:rPr lang="en-GB" dirty="0">
                <a:latin typeface="Comic Sans MS" panose="030F0702030302020204" pitchFamily="66" charset="0"/>
              </a:rPr>
              <a:t>Automatically recall (without reference to rhymes, counting or other aids) number bonds up to 5 (including subtraction facts) and some number bonds to 10, including double facts.</a:t>
            </a:r>
          </a:p>
        </p:txBody>
      </p:sp>
      <p:sp>
        <p:nvSpPr>
          <p:cNvPr id="5" name="Rectangle 4"/>
          <p:cNvSpPr/>
          <p:nvPr/>
        </p:nvSpPr>
        <p:spPr>
          <a:xfrm>
            <a:off x="899576" y="404664"/>
            <a:ext cx="7326044" cy="1754326"/>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Early Learning Goals </a:t>
            </a:r>
          </a:p>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Number </a:t>
            </a:r>
          </a:p>
        </p:txBody>
      </p:sp>
    </p:spTree>
    <p:extLst>
      <p:ext uri="{BB962C8B-B14F-4D97-AF65-F5344CB8AC3E}">
        <p14:creationId xmlns:p14="http://schemas.microsoft.com/office/powerpoint/2010/main" val="292635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824"/>
            <a:ext cx="8229600" cy="4525963"/>
          </a:xfrm>
        </p:spPr>
        <p:txBody>
          <a:bodyPr>
            <a:normAutofit fontScale="92500" lnSpcReduction="10000"/>
          </a:bodyPr>
          <a:lstStyle/>
          <a:p>
            <a:pPr marL="0" indent="0">
              <a:buNone/>
            </a:pPr>
            <a:r>
              <a:rPr lang="en-GB" dirty="0">
                <a:latin typeface="Comic Sans MS" panose="030F0702030302020204" pitchFamily="66" charset="0"/>
              </a:rPr>
              <a:t>Verbally count beyond 20, recognising the pattern of the counting system.</a:t>
            </a:r>
          </a:p>
          <a:p>
            <a:pPr marL="0" indent="0">
              <a:buNone/>
            </a:pPr>
            <a:r>
              <a:rPr lang="en-GB" dirty="0">
                <a:latin typeface="Comic Sans MS" panose="030F0702030302020204" pitchFamily="66" charset="0"/>
              </a:rPr>
              <a:t>Compare quantities up to 10 in different contexts, recognising when one quantity is greater than, less than or the same as the other quantity`.</a:t>
            </a:r>
          </a:p>
          <a:p>
            <a:pPr marL="0" indent="0">
              <a:buNone/>
            </a:pPr>
            <a:r>
              <a:rPr lang="en-GB" dirty="0">
                <a:latin typeface="Comic Sans MS" panose="030F0702030302020204" pitchFamily="66" charset="0"/>
              </a:rPr>
              <a:t>Explore and represent patterns within numbers up to 10, including evens and odds, double facts and how quantities can be distributed equally.</a:t>
            </a:r>
          </a:p>
        </p:txBody>
      </p:sp>
      <p:sp>
        <p:nvSpPr>
          <p:cNvPr id="5" name="Rectangle 4"/>
          <p:cNvSpPr/>
          <p:nvPr/>
        </p:nvSpPr>
        <p:spPr>
          <a:xfrm>
            <a:off x="0" y="0"/>
            <a:ext cx="9144000" cy="1569660"/>
          </a:xfrm>
          <a:prstGeom prst="rect">
            <a:avLst/>
          </a:prstGeom>
          <a:noFill/>
        </p:spPr>
        <p:txBody>
          <a:bodyPr wrap="square" lIns="91440" tIns="45720" rIns="91440" bIns="45720">
            <a:spAutoFit/>
          </a:bodyPr>
          <a:lstStyle/>
          <a:p>
            <a:pPr algn="ctr"/>
            <a:r>
              <a:rPr lang="en-US" sz="48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Early Learning Goals </a:t>
            </a:r>
          </a:p>
          <a:p>
            <a:pPr algn="ctr"/>
            <a:r>
              <a:rPr lang="en-US" sz="4800" b="1" dirty="0">
                <a:ln w="10541" cmpd="sng">
                  <a:solidFill>
                    <a:schemeClr val="accent1">
                      <a:shade val="88000"/>
                      <a:satMod val="110000"/>
                    </a:schemeClr>
                  </a:solidFill>
                  <a:prstDash val="solid"/>
                </a:ln>
                <a:solidFill>
                  <a:srgbClr val="7030A0"/>
                </a:solidFill>
                <a:latin typeface="Comic Sans MS" panose="030F0702030302020204" pitchFamily="66" charset="0"/>
              </a:rPr>
              <a:t>Numerical Patterns </a:t>
            </a:r>
            <a:endParaRPr lang="en-US" sz="48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1393658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988840"/>
            <a:ext cx="8229600" cy="3888432"/>
          </a:xfrm>
        </p:spPr>
        <p:txBody>
          <a:bodyPr vert="horz" lIns="91440" tIns="45720" rIns="91440" bIns="45720" rtlCol="0" anchor="t">
            <a:normAutofit fontScale="25000" lnSpcReduction="20000"/>
          </a:bodyPr>
          <a:lstStyle/>
          <a:p>
            <a:pPr>
              <a:buFont typeface="Wingdings" panose="05000000000000000000" pitchFamily="2" charset="2"/>
              <a:buChar char="ü"/>
            </a:pPr>
            <a:r>
              <a:rPr lang="en-GB" sz="5800" dirty="0">
                <a:latin typeface="Comic Sans MS" panose="030F0702030302020204" pitchFamily="66" charset="0"/>
              </a:rPr>
              <a:t>Carpet session linked to Mathematics</a:t>
            </a:r>
          </a:p>
          <a:p>
            <a:pPr>
              <a:buFont typeface="Wingdings" panose="05000000000000000000" pitchFamily="2" charset="2"/>
              <a:buChar char="ü"/>
            </a:pPr>
            <a:r>
              <a:rPr lang="en-GB" sz="5800" dirty="0">
                <a:latin typeface="Comic Sans MS"/>
              </a:rPr>
              <a:t>Cross-curricular table top activities and outdoor activities</a:t>
            </a:r>
          </a:p>
          <a:p>
            <a:pPr>
              <a:buFont typeface="Wingdings" panose="05000000000000000000" pitchFamily="2" charset="2"/>
              <a:buChar char="ü"/>
            </a:pPr>
            <a:r>
              <a:rPr lang="en-GB" sz="5800" dirty="0">
                <a:latin typeface="Comic Sans MS" panose="030F0702030302020204" pitchFamily="66" charset="0"/>
              </a:rPr>
              <a:t>Lots of talking</a:t>
            </a:r>
          </a:p>
          <a:p>
            <a:pPr>
              <a:buFont typeface="Wingdings" panose="05000000000000000000" pitchFamily="2" charset="2"/>
              <a:buChar char="ü"/>
            </a:pPr>
            <a:r>
              <a:rPr lang="en-GB" sz="5800" dirty="0">
                <a:latin typeface="Comic Sans MS" panose="030F0702030302020204" pitchFamily="66" charset="0"/>
              </a:rPr>
              <a:t>Thinking</a:t>
            </a:r>
          </a:p>
          <a:p>
            <a:pPr>
              <a:buFont typeface="Wingdings" panose="05000000000000000000" pitchFamily="2" charset="2"/>
              <a:buChar char="ü"/>
            </a:pPr>
            <a:r>
              <a:rPr lang="en-GB" sz="5800" dirty="0">
                <a:latin typeface="Comic Sans MS" panose="030F0702030302020204" pitchFamily="66" charset="0"/>
              </a:rPr>
              <a:t>Self-discovery</a:t>
            </a:r>
          </a:p>
          <a:p>
            <a:pPr>
              <a:buFont typeface="Wingdings" panose="05000000000000000000" pitchFamily="2" charset="2"/>
              <a:buChar char="ü"/>
            </a:pPr>
            <a:r>
              <a:rPr lang="en-GB" sz="5800" dirty="0">
                <a:latin typeface="Comic Sans MS" panose="030F0702030302020204" pitchFamily="66" charset="0"/>
              </a:rPr>
              <a:t>Asking questions </a:t>
            </a:r>
          </a:p>
          <a:p>
            <a:pPr>
              <a:buFont typeface="Wingdings" panose="05000000000000000000" pitchFamily="2" charset="2"/>
              <a:buChar char="ü"/>
            </a:pPr>
            <a:r>
              <a:rPr lang="en-GB" sz="5800" dirty="0">
                <a:latin typeface="Comic Sans MS" panose="030F0702030302020204" pitchFamily="66" charset="0"/>
              </a:rPr>
              <a:t>Practical and engaging lessons</a:t>
            </a:r>
          </a:p>
          <a:p>
            <a:pPr>
              <a:buFont typeface="Wingdings" panose="05000000000000000000" pitchFamily="2" charset="2"/>
              <a:buChar char="ü"/>
            </a:pPr>
            <a:r>
              <a:rPr lang="en-GB" sz="5800" dirty="0">
                <a:latin typeface="Comic Sans MS" panose="030F0702030302020204" pitchFamily="66" charset="0"/>
              </a:rPr>
              <a:t>Using manipulatives </a:t>
            </a:r>
          </a:p>
          <a:p>
            <a:pPr>
              <a:buFont typeface="Wingdings" panose="05000000000000000000" pitchFamily="2" charset="2"/>
              <a:buChar char="ü"/>
            </a:pPr>
            <a:r>
              <a:rPr lang="en-GB" sz="5800" dirty="0">
                <a:latin typeface="Comic Sans MS" panose="030F0702030302020204" pitchFamily="66" charset="0"/>
              </a:rPr>
              <a:t>Problem solving </a:t>
            </a:r>
          </a:p>
          <a:p>
            <a:pPr>
              <a:buFont typeface="Wingdings" panose="05000000000000000000" pitchFamily="2" charset="2"/>
              <a:buChar char="ü"/>
            </a:pPr>
            <a:r>
              <a:rPr lang="en-GB" sz="5800" dirty="0">
                <a:latin typeface="Comic Sans MS" panose="030F0702030302020204" pitchFamily="66" charset="0"/>
              </a:rPr>
              <a:t>Booster groups </a:t>
            </a:r>
          </a:p>
          <a:p>
            <a:pPr>
              <a:buFont typeface="Wingdings" panose="05000000000000000000" pitchFamily="2" charset="2"/>
              <a:buChar char="ü"/>
            </a:pPr>
            <a:r>
              <a:rPr lang="en-GB" sz="5800" dirty="0">
                <a:latin typeface="Comic Sans MS" panose="030F0702030302020204" pitchFamily="66" charset="0"/>
              </a:rPr>
              <a:t>Songs </a:t>
            </a:r>
          </a:p>
          <a:p>
            <a:pPr>
              <a:buFont typeface="Wingdings" panose="05000000000000000000" pitchFamily="2" charset="2"/>
              <a:buChar char="ü"/>
            </a:pPr>
            <a:r>
              <a:rPr lang="en-GB" sz="5800" dirty="0">
                <a:latin typeface="Comic Sans MS" panose="030F0702030302020204" pitchFamily="66" charset="0"/>
              </a:rPr>
              <a:t>Stories</a:t>
            </a:r>
          </a:p>
          <a:p>
            <a:pPr marL="0" indent="0">
              <a:buNone/>
            </a:pPr>
            <a:endParaRPr lang="en-GB" sz="5800" dirty="0">
              <a:latin typeface="Comic Sans MS" panose="030F0702030302020204" pitchFamily="66" charset="0"/>
            </a:endParaRPr>
          </a:p>
          <a:p>
            <a:pPr marL="0" indent="0">
              <a:buNone/>
            </a:pPr>
            <a:r>
              <a:rPr lang="en-GB" sz="5800" dirty="0">
                <a:latin typeface="Comic Sans MS"/>
              </a:rPr>
              <a:t>We follow Mastering Number and the White Rose Maths schemes of learning for maths teaching which covers our Statutory Framework. We also supplement our planning with other schemes and resources, such as NRICH and </a:t>
            </a:r>
            <a:r>
              <a:rPr lang="en-GB" sz="5800" dirty="0" err="1">
                <a:latin typeface="Comic Sans MS"/>
              </a:rPr>
              <a:t>Numberblocks</a:t>
            </a:r>
            <a:r>
              <a:rPr lang="en-GB" sz="5800" dirty="0">
                <a:latin typeface="Comic Sans MS"/>
              </a:rPr>
              <a:t> to deliver a broad and balanced curriculum, with plenty of challenge. </a:t>
            </a:r>
          </a:p>
          <a:p>
            <a:pPr marL="0" indent="0">
              <a:buNone/>
            </a:pPr>
            <a:endParaRPr lang="en-GB" sz="5800" dirty="0">
              <a:latin typeface="Comic Sans MS" panose="030F0702030302020204" pitchFamily="66" charset="0"/>
            </a:endParaRPr>
          </a:p>
          <a:p>
            <a:pPr>
              <a:buFont typeface="Wingdings" panose="05000000000000000000" pitchFamily="2" charset="2"/>
              <a:buChar char="ü"/>
            </a:pPr>
            <a:endParaRPr lang="en-GB" sz="5800" dirty="0">
              <a:latin typeface="Comic Sans MS" panose="030F0702030302020204" pitchFamily="66" charset="0"/>
            </a:endParaRPr>
          </a:p>
        </p:txBody>
      </p:sp>
      <p:sp>
        <p:nvSpPr>
          <p:cNvPr id="4" name="Rectangle 3"/>
          <p:cNvSpPr/>
          <p:nvPr/>
        </p:nvSpPr>
        <p:spPr>
          <a:xfrm>
            <a:off x="533882" y="260648"/>
            <a:ext cx="8076249" cy="1569660"/>
          </a:xfrm>
          <a:prstGeom prst="rect">
            <a:avLst/>
          </a:prstGeom>
          <a:noFill/>
        </p:spPr>
        <p:txBody>
          <a:bodyPr wrap="none" lIns="91440" tIns="45720" rIns="91440" bIns="45720">
            <a:spAutoFit/>
          </a:bodyPr>
          <a:lstStyle/>
          <a:p>
            <a:pPr algn="ctr"/>
            <a:r>
              <a:rPr lang="en-US" sz="48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How do children learn </a:t>
            </a:r>
          </a:p>
          <a:p>
            <a:pPr algn="ctr"/>
            <a:r>
              <a:rPr lang="en-US" sz="4800" b="1" dirty="0">
                <a:ln w="10541" cmpd="sng">
                  <a:solidFill>
                    <a:schemeClr val="accent1">
                      <a:shade val="88000"/>
                      <a:satMod val="110000"/>
                    </a:schemeClr>
                  </a:solidFill>
                  <a:prstDash val="solid"/>
                </a:ln>
                <a:solidFill>
                  <a:srgbClr val="7030A0"/>
                </a:solidFill>
                <a:latin typeface="Comic Sans MS" panose="030F0702030302020204" pitchFamily="66" charset="0"/>
              </a:rPr>
              <a:t>Mathematics in reception?</a:t>
            </a:r>
            <a:endParaRPr lang="en-US" sz="48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endParaRPr>
          </a:p>
        </p:txBody>
      </p:sp>
    </p:spTree>
    <p:extLst>
      <p:ext uri="{BB962C8B-B14F-4D97-AF65-F5344CB8AC3E}">
        <p14:creationId xmlns:p14="http://schemas.microsoft.com/office/powerpoint/2010/main" val="881433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1556792"/>
            <a:ext cx="4536504" cy="4154984"/>
          </a:xfrm>
          <a:prstGeom prst="rect">
            <a:avLst/>
          </a:prstGeom>
          <a:noFill/>
        </p:spPr>
        <p:txBody>
          <a:bodyPr wrap="square" rtlCol="0">
            <a:spAutoFit/>
          </a:bodyPr>
          <a:lstStyle/>
          <a:p>
            <a:r>
              <a:rPr lang="en-GB" sz="2400" u="sng" dirty="0">
                <a:latin typeface="Comic Sans MS" panose="030F0702030302020204" pitchFamily="66" charset="0"/>
              </a:rPr>
              <a:t>Adult-Led Play </a:t>
            </a:r>
          </a:p>
          <a:p>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latin typeface="Comic Sans MS" panose="030F0702030302020204" pitchFamily="66" charset="0"/>
              </a:rPr>
              <a:t>Allows adults to model</a:t>
            </a:r>
          </a:p>
          <a:p>
            <a:r>
              <a:rPr lang="en-GB" sz="2400" dirty="0">
                <a:latin typeface="Comic Sans MS" panose="030F0702030302020204" pitchFamily="66" charset="0"/>
              </a:rPr>
              <a:t>mathematical skills and</a:t>
            </a:r>
          </a:p>
          <a:p>
            <a:r>
              <a:rPr lang="en-GB" sz="2400" dirty="0">
                <a:latin typeface="Comic Sans MS" panose="030F0702030302020204" pitchFamily="66" charset="0"/>
              </a:rPr>
              <a:t>introduce concepts</a:t>
            </a:r>
          </a:p>
          <a:p>
            <a:r>
              <a:rPr lang="en-US" sz="2400" dirty="0">
                <a:latin typeface="Comic Sans MS" panose="030F0702030302020204" pitchFamily="66" charset="0"/>
              </a:rPr>
              <a:t>• Adults can focus on specific</a:t>
            </a:r>
          </a:p>
          <a:p>
            <a:r>
              <a:rPr lang="en-GB" sz="2400" dirty="0">
                <a:latin typeface="Comic Sans MS" panose="030F0702030302020204" pitchFamily="66" charset="0"/>
              </a:rPr>
              <a:t>aspects of learning and</a:t>
            </a:r>
          </a:p>
          <a:p>
            <a:r>
              <a:rPr lang="en-GB" sz="2400" dirty="0">
                <a:latin typeface="Comic Sans MS" panose="030F0702030302020204" pitchFamily="66" charset="0"/>
              </a:rPr>
              <a:t>address misconceptions</a:t>
            </a:r>
          </a:p>
          <a:p>
            <a:r>
              <a:rPr lang="en-GB" sz="2400" dirty="0">
                <a:latin typeface="Comic Sans MS" panose="030F0702030302020204" pitchFamily="66" charset="0"/>
              </a:rPr>
              <a:t>• Adults can demonstrate and</a:t>
            </a:r>
          </a:p>
          <a:p>
            <a:r>
              <a:rPr lang="en-GB" sz="2400" dirty="0">
                <a:latin typeface="Comic Sans MS" panose="030F0702030302020204" pitchFamily="66" charset="0"/>
              </a:rPr>
              <a:t>encourage the use of</a:t>
            </a:r>
          </a:p>
          <a:p>
            <a:r>
              <a:rPr lang="en-GB" sz="2400" dirty="0">
                <a:latin typeface="Comic Sans MS" panose="030F0702030302020204" pitchFamily="66" charset="0"/>
              </a:rPr>
              <a:t>mathematical language</a:t>
            </a:r>
          </a:p>
        </p:txBody>
      </p:sp>
      <p:sp>
        <p:nvSpPr>
          <p:cNvPr id="2" name="Rectangle 1"/>
          <p:cNvSpPr/>
          <p:nvPr/>
        </p:nvSpPr>
        <p:spPr>
          <a:xfrm>
            <a:off x="767499" y="332656"/>
            <a:ext cx="7672292" cy="707886"/>
          </a:xfrm>
          <a:prstGeom prst="rect">
            <a:avLst/>
          </a:prstGeom>
          <a:noFill/>
        </p:spPr>
        <p:txBody>
          <a:bodyPr wrap="none" lIns="91440" tIns="45720" rIns="91440" bIns="45720">
            <a:spAutoFit/>
          </a:bodyPr>
          <a:lstStyle/>
          <a:p>
            <a:pPr algn="ctr"/>
            <a:r>
              <a:rPr lang="en-US" sz="40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This learning is achieved by -</a:t>
            </a:r>
          </a:p>
        </p:txBody>
      </p:sp>
      <p:pic>
        <p:nvPicPr>
          <p:cNvPr id="15362" name="Picture 2" descr="C:\Users\j.worthy\Desktop\ipad\maths\IMG_199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1340767"/>
            <a:ext cx="2427631" cy="32502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j.worthy\Desktop\ipad\completed\IMG_168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17726" y="4149080"/>
            <a:ext cx="1808194" cy="2420888"/>
          </a:xfrm>
          <a:prstGeom prst="rect">
            <a:avLst/>
          </a:prstGeom>
          <a:noFill/>
          <a:extLst>
            <a:ext uri="{909E8E84-426E-40DD-AFC4-6F175D3DCCD1}">
              <a14:hiddenFill xmlns:a14="http://schemas.microsoft.com/office/drawing/2010/main">
                <a:solidFill>
                  <a:srgbClr val="FFFFFF"/>
                </a:solidFill>
              </a14:hiddenFill>
            </a:ext>
          </a:extLst>
        </p:spPr>
      </p:pic>
      <p:pic>
        <p:nvPicPr>
          <p:cNvPr id="15363" name="Picture 3" descr="C:\Users\j.worthy\Desktop\ipad\completed\IMG_169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1447" y="4401108"/>
            <a:ext cx="1619951" cy="216886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C:\Users\j.worthy\Desktop\ipad\misc\IMG_062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H="1">
            <a:off x="4283968" y="1006973"/>
            <a:ext cx="1728192"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071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7544" y="332656"/>
            <a:ext cx="8136904" cy="3785652"/>
          </a:xfrm>
          <a:prstGeom prst="rect">
            <a:avLst/>
          </a:prstGeom>
          <a:noFill/>
        </p:spPr>
        <p:txBody>
          <a:bodyPr wrap="square" rtlCol="0">
            <a:spAutoFit/>
          </a:bodyPr>
          <a:lstStyle/>
          <a:p>
            <a:r>
              <a:rPr lang="en-GB" sz="2400" u="sng" dirty="0">
                <a:latin typeface="Comic Sans MS" panose="030F0702030302020204" pitchFamily="66" charset="0"/>
              </a:rPr>
              <a:t>Whole class Teaching </a:t>
            </a:r>
          </a:p>
          <a:p>
            <a:endParaRPr lang="en-GB" sz="2400" u="sng" dirty="0">
              <a:latin typeface="Comic Sans MS" panose="030F0702030302020204" pitchFamily="66" charset="0"/>
            </a:endParaRPr>
          </a:p>
          <a:p>
            <a:r>
              <a:rPr lang="en-GB" sz="2400" dirty="0">
                <a:latin typeface="Comic Sans MS" panose="030F0702030302020204" pitchFamily="66" charset="0"/>
              </a:rPr>
              <a:t>Teachers plan together to introduce and teach key concepts consistently across the year group.</a:t>
            </a:r>
          </a:p>
          <a:p>
            <a:r>
              <a:rPr lang="en-GB" sz="2400" dirty="0">
                <a:latin typeface="Comic Sans MS" panose="030F0702030302020204" pitchFamily="66" charset="0"/>
              </a:rPr>
              <a:t>Children work together to develop not only their mathematic abilities but general listening and attention skills </a:t>
            </a:r>
          </a:p>
          <a:p>
            <a:r>
              <a:rPr lang="en-GB" sz="2400" dirty="0">
                <a:latin typeface="Comic Sans MS" panose="030F0702030302020204" pitchFamily="66" charset="0"/>
              </a:rPr>
              <a:t>It allows teachers to teach and model skills, concepts and language and assess where more support may be needed.</a:t>
            </a:r>
          </a:p>
        </p:txBody>
      </p:sp>
    </p:spTree>
    <p:extLst>
      <p:ext uri="{BB962C8B-B14F-4D97-AF65-F5344CB8AC3E}">
        <p14:creationId xmlns:p14="http://schemas.microsoft.com/office/powerpoint/2010/main" val="3024977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815295"/>
            <a:ext cx="4752528" cy="4801314"/>
          </a:xfrm>
          <a:prstGeom prst="rect">
            <a:avLst/>
          </a:prstGeom>
          <a:noFill/>
        </p:spPr>
        <p:txBody>
          <a:bodyPr wrap="square" rtlCol="0">
            <a:spAutoFit/>
          </a:bodyPr>
          <a:lstStyle/>
          <a:p>
            <a:r>
              <a:rPr lang="en-GB" sz="2400" u="sng" dirty="0">
                <a:latin typeface="Comic Sans MS" panose="030F0702030302020204" pitchFamily="66" charset="0"/>
              </a:rPr>
              <a:t>Child Initiated Play </a:t>
            </a:r>
          </a:p>
          <a:p>
            <a:endParaRPr lang="en-GB" dirty="0"/>
          </a:p>
          <a:p>
            <a:r>
              <a:rPr lang="en-GB" sz="2400" dirty="0">
                <a:latin typeface="Comic Sans MS" panose="030F0702030302020204" pitchFamily="66" charset="0"/>
              </a:rPr>
              <a:t>Children choose their own mathematical learning</a:t>
            </a:r>
          </a:p>
          <a:p>
            <a:r>
              <a:rPr lang="en-GB" sz="2400" dirty="0">
                <a:latin typeface="Comic Sans MS" panose="030F0702030302020204" pitchFamily="66" charset="0"/>
              </a:rPr>
              <a:t>• Allows children to explore different approaches and reach</a:t>
            </a:r>
          </a:p>
          <a:p>
            <a:r>
              <a:rPr lang="en-GB" sz="2400" dirty="0">
                <a:latin typeface="Comic Sans MS" panose="030F0702030302020204" pitchFamily="66" charset="0"/>
              </a:rPr>
              <a:t>conclusions themselves</a:t>
            </a:r>
          </a:p>
          <a:p>
            <a:r>
              <a:rPr lang="en-US" sz="2400" dirty="0">
                <a:latin typeface="Comic Sans MS" panose="030F0702030302020204" pitchFamily="66" charset="0"/>
              </a:rPr>
              <a:t>• It allows them to practice skills and language in a </a:t>
            </a:r>
            <a:r>
              <a:rPr lang="en-GB" sz="2400" dirty="0">
                <a:latin typeface="Comic Sans MS" panose="030F0702030302020204" pitchFamily="66" charset="0"/>
              </a:rPr>
              <a:t>safe and personal way</a:t>
            </a:r>
          </a:p>
          <a:p>
            <a:r>
              <a:rPr lang="en-GB" sz="2400" dirty="0">
                <a:latin typeface="Comic Sans MS" panose="030F0702030302020204" pitchFamily="66" charset="0"/>
              </a:rPr>
              <a:t>• Encourages critical thinking, problem solving and perseverance</a:t>
            </a:r>
          </a:p>
        </p:txBody>
      </p:sp>
      <p:pic>
        <p:nvPicPr>
          <p:cNvPr id="16386" name="Picture 2" descr="C:\Users\j.worthy\Desktop\ipad\completed\IMG_057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247286"/>
            <a:ext cx="2211710" cy="2948947"/>
          </a:xfrm>
          <a:prstGeom prst="rect">
            <a:avLst/>
          </a:prstGeom>
          <a:noFill/>
          <a:extLst>
            <a:ext uri="{909E8E84-426E-40DD-AFC4-6F175D3DCCD1}">
              <a14:hiddenFill xmlns:a14="http://schemas.microsoft.com/office/drawing/2010/main">
                <a:solidFill>
                  <a:srgbClr val="FFFFFF"/>
                </a:solidFill>
              </a14:hiddenFill>
            </a:ext>
          </a:extLst>
        </p:spPr>
      </p:pic>
      <p:pic>
        <p:nvPicPr>
          <p:cNvPr id="16387" name="Picture 3" descr="C:\Users\j.worthy\Desktop\ipad\completed\IMG_059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74232" y="72903"/>
            <a:ext cx="1979712" cy="1484784"/>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C:\Users\j.worthy\Desktop\ipad\completed\IMG_116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5264" y="3573016"/>
            <a:ext cx="3168352"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411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5512" y="620688"/>
            <a:ext cx="4756430"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Magic </a:t>
            </a:r>
            <a:r>
              <a:rPr lang="en-US" sz="5400" b="1" cap="none" spc="0" dirty="0" err="1">
                <a:ln w="10541" cmpd="sng">
                  <a:solidFill>
                    <a:schemeClr val="accent1">
                      <a:shade val="88000"/>
                      <a:satMod val="110000"/>
                    </a:schemeClr>
                  </a:solidFill>
                  <a:prstDash val="solid"/>
                </a:ln>
                <a:solidFill>
                  <a:srgbClr val="7030A0"/>
                </a:solidFill>
                <a:effectLst/>
                <a:latin typeface="Comic Sans MS" panose="030F0702030302020204" pitchFamily="66" charset="0"/>
              </a:rPr>
              <a:t>Maths</a:t>
            </a: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 </a:t>
            </a:r>
          </a:p>
        </p:txBody>
      </p:sp>
      <p:pic>
        <p:nvPicPr>
          <p:cNvPr id="3" name="Picture 2"/>
          <p:cNvPicPr>
            <a:picLocks noChangeAspect="1"/>
          </p:cNvPicPr>
          <p:nvPr/>
        </p:nvPicPr>
        <p:blipFill>
          <a:blip r:embed="rId2"/>
          <a:stretch>
            <a:fillRect/>
          </a:stretch>
        </p:blipFill>
        <p:spPr>
          <a:xfrm>
            <a:off x="3300412" y="2405062"/>
            <a:ext cx="4655964" cy="3749184"/>
          </a:xfrm>
          <a:prstGeom prst="rect">
            <a:avLst/>
          </a:prstGeom>
        </p:spPr>
      </p:pic>
    </p:spTree>
    <p:extLst>
      <p:ext uri="{BB962C8B-B14F-4D97-AF65-F5344CB8AC3E}">
        <p14:creationId xmlns:p14="http://schemas.microsoft.com/office/powerpoint/2010/main" val="3436966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08104" y="1861577"/>
            <a:ext cx="2905366" cy="2880320"/>
          </a:xfrm>
          <a:prstGeom prst="rect">
            <a:avLst/>
          </a:prstGeom>
        </p:spPr>
      </p:pic>
      <p:pic>
        <p:nvPicPr>
          <p:cNvPr id="3" name="Picture 2"/>
          <p:cNvPicPr>
            <a:picLocks noChangeAspect="1"/>
          </p:cNvPicPr>
          <p:nvPr/>
        </p:nvPicPr>
        <p:blipFill>
          <a:blip r:embed="rId3"/>
          <a:stretch>
            <a:fillRect/>
          </a:stretch>
        </p:blipFill>
        <p:spPr>
          <a:xfrm>
            <a:off x="394600" y="1240840"/>
            <a:ext cx="4348051" cy="2520280"/>
          </a:xfrm>
          <a:prstGeom prst="rect">
            <a:avLst/>
          </a:prstGeom>
        </p:spPr>
      </p:pic>
      <p:pic>
        <p:nvPicPr>
          <p:cNvPr id="4" name="Picture 3"/>
          <p:cNvPicPr>
            <a:picLocks noChangeAspect="1"/>
          </p:cNvPicPr>
          <p:nvPr/>
        </p:nvPicPr>
        <p:blipFill>
          <a:blip r:embed="rId4"/>
          <a:stretch>
            <a:fillRect/>
          </a:stretch>
        </p:blipFill>
        <p:spPr>
          <a:xfrm>
            <a:off x="611560" y="4725144"/>
            <a:ext cx="6523925" cy="1584176"/>
          </a:xfrm>
          <a:prstGeom prst="rect">
            <a:avLst/>
          </a:prstGeom>
        </p:spPr>
      </p:pic>
      <p:pic>
        <p:nvPicPr>
          <p:cNvPr id="6" name="Picture 5"/>
          <p:cNvPicPr>
            <a:picLocks noChangeAspect="1"/>
          </p:cNvPicPr>
          <p:nvPr/>
        </p:nvPicPr>
        <p:blipFill>
          <a:blip r:embed="rId5"/>
          <a:stretch>
            <a:fillRect/>
          </a:stretch>
        </p:blipFill>
        <p:spPr>
          <a:xfrm>
            <a:off x="1047226" y="3933056"/>
            <a:ext cx="2808536" cy="1238232"/>
          </a:xfrm>
          <a:prstGeom prst="rect">
            <a:avLst/>
          </a:prstGeom>
        </p:spPr>
      </p:pic>
      <p:pic>
        <p:nvPicPr>
          <p:cNvPr id="7" name="Picture 6"/>
          <p:cNvPicPr>
            <a:picLocks noChangeAspect="1"/>
          </p:cNvPicPr>
          <p:nvPr/>
        </p:nvPicPr>
        <p:blipFill>
          <a:blip r:embed="rId6"/>
          <a:stretch>
            <a:fillRect/>
          </a:stretch>
        </p:blipFill>
        <p:spPr>
          <a:xfrm>
            <a:off x="3233137" y="276816"/>
            <a:ext cx="3019028" cy="1563425"/>
          </a:xfrm>
          <a:prstGeom prst="rect">
            <a:avLst/>
          </a:prstGeom>
        </p:spPr>
      </p:pic>
      <p:pic>
        <p:nvPicPr>
          <p:cNvPr id="5" name="Picture 4" descr="A close-up of a logo&#10;&#10;Description automatically generated">
            <a:extLst>
              <a:ext uri="{FF2B5EF4-FFF2-40B4-BE49-F238E27FC236}">
                <a16:creationId xmlns:a16="http://schemas.microsoft.com/office/drawing/2014/main" id="{73FE8530-73D9-A03B-5F8F-D727A2DB3706}"/>
              </a:ext>
            </a:extLst>
          </p:cNvPr>
          <p:cNvPicPr>
            <a:picLocks noChangeAspect="1"/>
          </p:cNvPicPr>
          <p:nvPr/>
        </p:nvPicPr>
        <p:blipFill>
          <a:blip r:embed="rId7"/>
          <a:stretch>
            <a:fillRect/>
          </a:stretch>
        </p:blipFill>
        <p:spPr>
          <a:xfrm>
            <a:off x="6427159" y="279385"/>
            <a:ext cx="1988882" cy="1748299"/>
          </a:xfrm>
          <a:prstGeom prst="rect">
            <a:avLst/>
          </a:prstGeom>
        </p:spPr>
      </p:pic>
    </p:spTree>
    <p:extLst>
      <p:ext uri="{BB962C8B-B14F-4D97-AF65-F5344CB8AC3E}">
        <p14:creationId xmlns:p14="http://schemas.microsoft.com/office/powerpoint/2010/main" val="34515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47183" y="1628800"/>
            <a:ext cx="3400291"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Ten Town</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22654"/>
            <a:ext cx="4462891" cy="33430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1104" y="3357002"/>
            <a:ext cx="4526235" cy="3403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3909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836712"/>
            <a:ext cx="7560840" cy="1569660"/>
          </a:xfrm>
          <a:prstGeom prst="rect">
            <a:avLst/>
          </a:prstGeom>
          <a:noFill/>
        </p:spPr>
        <p:txBody>
          <a:bodyPr wrap="square" rtlCol="0">
            <a:spAutoFit/>
          </a:bodyPr>
          <a:lstStyle/>
          <a:p>
            <a:pPr algn="ctr"/>
            <a:r>
              <a:rPr lang="en-GB" sz="4800" dirty="0">
                <a:latin typeface="Comic Sans MS" panose="030F0702030302020204" pitchFamily="66" charset="0"/>
              </a:rPr>
              <a:t>Everything turns into mathematical learning!</a:t>
            </a:r>
          </a:p>
        </p:txBody>
      </p:sp>
    </p:spTree>
    <p:extLst>
      <p:ext uri="{BB962C8B-B14F-4D97-AF65-F5344CB8AC3E}">
        <p14:creationId xmlns:p14="http://schemas.microsoft.com/office/powerpoint/2010/main" val="3755251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620688"/>
            <a:ext cx="7488832" cy="1631216"/>
          </a:xfrm>
          <a:prstGeom prst="rect">
            <a:avLst/>
          </a:prstGeom>
        </p:spPr>
        <p:txBody>
          <a:bodyPr wrap="square">
            <a:spAutoFit/>
          </a:bodyPr>
          <a:lstStyle/>
          <a:p>
            <a:pPr algn="just"/>
            <a:r>
              <a:rPr lang="en-GB" sz="2000" dirty="0">
                <a:solidFill>
                  <a:srgbClr val="002060"/>
                </a:solidFill>
                <a:latin typeface="Comic Sans MS" panose="030F0702030302020204" pitchFamily="66" charset="0"/>
              </a:rPr>
              <a:t>We believe children need plenty of opportunities to make connections between numbers and operations and to see, and then talk about, their discoveries and the patterns that emerge. A range of resources allow children to ‘see the maths’. </a:t>
            </a:r>
          </a:p>
        </p:txBody>
      </p:sp>
      <p:pic>
        <p:nvPicPr>
          <p:cNvPr id="3" name="Picture 2"/>
          <p:cNvPicPr>
            <a:picLocks noChangeAspect="1"/>
          </p:cNvPicPr>
          <p:nvPr/>
        </p:nvPicPr>
        <p:blipFill>
          <a:blip r:embed="rId2"/>
          <a:stretch>
            <a:fillRect/>
          </a:stretch>
        </p:blipFill>
        <p:spPr>
          <a:xfrm>
            <a:off x="948951" y="2259372"/>
            <a:ext cx="7678146" cy="4257013"/>
          </a:xfrm>
          <a:prstGeom prst="rect">
            <a:avLst/>
          </a:prstGeom>
        </p:spPr>
      </p:pic>
    </p:spTree>
    <p:extLst>
      <p:ext uri="{BB962C8B-B14F-4D97-AF65-F5344CB8AC3E}">
        <p14:creationId xmlns:p14="http://schemas.microsoft.com/office/powerpoint/2010/main" val="2077746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520" y="692696"/>
            <a:ext cx="8912500" cy="5040560"/>
          </a:xfrm>
          <a:prstGeom prst="rect">
            <a:avLst/>
          </a:prstGeom>
        </p:spPr>
      </p:pic>
    </p:spTree>
    <p:extLst>
      <p:ext uri="{BB962C8B-B14F-4D97-AF65-F5344CB8AC3E}">
        <p14:creationId xmlns:p14="http://schemas.microsoft.com/office/powerpoint/2010/main" val="4070005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476672"/>
            <a:ext cx="8280920" cy="3785652"/>
          </a:xfrm>
          <a:prstGeom prst="rect">
            <a:avLst/>
          </a:prstGeom>
        </p:spPr>
        <p:txBody>
          <a:bodyPr wrap="square">
            <a:spAutoFit/>
          </a:bodyPr>
          <a:lstStyle/>
          <a:p>
            <a:r>
              <a:rPr lang="en-GB" sz="2400" u="sng" dirty="0">
                <a:solidFill>
                  <a:srgbClr val="7030A0"/>
                </a:solidFill>
                <a:latin typeface="Comic Sans MS" panose="030F0702030302020204" pitchFamily="66" charset="0"/>
              </a:rPr>
              <a:t>Early Numbers &amp; Counting</a:t>
            </a:r>
          </a:p>
          <a:p>
            <a:endParaRPr lang="en-GB" sz="2400" u="sng" dirty="0">
              <a:solidFill>
                <a:srgbClr val="7030A0"/>
              </a:solidFill>
              <a:latin typeface="Comic Sans MS" panose="030F0702030302020204" pitchFamily="66" charset="0"/>
            </a:endParaRPr>
          </a:p>
          <a:p>
            <a:r>
              <a:rPr lang="en-US" sz="2400" dirty="0">
                <a:solidFill>
                  <a:srgbClr val="7030A0"/>
                </a:solidFill>
                <a:latin typeface="Comic Sans MS" panose="030F0702030302020204" pitchFamily="66" charset="0"/>
              </a:rPr>
              <a:t>• Vocabulary – talk, talk, talk !</a:t>
            </a:r>
            <a:endParaRPr lang="en-GB" sz="2400" u="sng" dirty="0">
              <a:solidFill>
                <a:srgbClr val="7030A0"/>
              </a:solidFill>
              <a:latin typeface="Comic Sans MS" panose="030F0702030302020204" pitchFamily="66" charset="0"/>
            </a:endParaRPr>
          </a:p>
          <a:p>
            <a:r>
              <a:rPr lang="en-US" sz="2400" dirty="0">
                <a:solidFill>
                  <a:srgbClr val="7030A0"/>
                </a:solidFill>
                <a:latin typeface="Comic Sans MS" panose="030F0702030302020204" pitchFamily="66" charset="0"/>
              </a:rPr>
              <a:t>• Children are encouraged to count – any spontaneous counting is encouraged</a:t>
            </a:r>
          </a:p>
          <a:p>
            <a:r>
              <a:rPr lang="en-US" sz="2400" dirty="0">
                <a:solidFill>
                  <a:srgbClr val="7030A0"/>
                </a:solidFill>
                <a:latin typeface="Comic Sans MS" panose="030F0702030302020204" pitchFamily="66" charset="0"/>
              </a:rPr>
              <a:t>• Spontaneous counting becomes more refined</a:t>
            </a:r>
          </a:p>
          <a:p>
            <a:r>
              <a:rPr lang="en-GB" sz="2400" dirty="0">
                <a:solidFill>
                  <a:srgbClr val="7030A0"/>
                </a:solidFill>
                <a:latin typeface="Comic Sans MS" panose="030F0702030302020204" pitchFamily="66" charset="0"/>
              </a:rPr>
              <a:t>• Children will experiment saying random numbers and beginning to say numbers of personal significance</a:t>
            </a:r>
          </a:p>
          <a:p>
            <a:r>
              <a:rPr lang="en-US" sz="2400" dirty="0">
                <a:solidFill>
                  <a:srgbClr val="7030A0"/>
                </a:solidFill>
                <a:latin typeface="Comic Sans MS" panose="030F0702030302020204" pitchFamily="66" charset="0"/>
              </a:rPr>
              <a:t>• Number rhymes/songs</a:t>
            </a:r>
          </a:p>
          <a:p>
            <a:endParaRPr lang="en-GB" sz="24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2843808" y="4437112"/>
            <a:ext cx="2619375" cy="1743075"/>
          </a:xfrm>
          <a:prstGeom prst="rect">
            <a:avLst/>
          </a:prstGeom>
        </p:spPr>
      </p:pic>
    </p:spTree>
    <p:extLst>
      <p:ext uri="{BB962C8B-B14F-4D97-AF65-F5344CB8AC3E}">
        <p14:creationId xmlns:p14="http://schemas.microsoft.com/office/powerpoint/2010/main" val="3872411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7624" y="764704"/>
            <a:ext cx="6984776" cy="2677656"/>
          </a:xfrm>
          <a:prstGeom prst="rect">
            <a:avLst/>
          </a:prstGeom>
          <a:noFill/>
        </p:spPr>
        <p:txBody>
          <a:bodyPr wrap="square" rtlCol="0">
            <a:spAutoFit/>
          </a:bodyPr>
          <a:lstStyle/>
          <a:p>
            <a:r>
              <a:rPr lang="en-GB" sz="2400" u="sng" dirty="0">
                <a:latin typeface="Comic Sans MS" panose="030F0702030302020204" pitchFamily="66" charset="0"/>
              </a:rPr>
              <a:t>Moving on to move advanced counting </a:t>
            </a:r>
          </a:p>
          <a:p>
            <a:endParaRPr lang="en-GB" sz="2400" u="sng" dirty="0">
              <a:latin typeface="Comic Sans MS" panose="030F0702030302020204" pitchFamily="66" charset="0"/>
            </a:endParaRPr>
          </a:p>
          <a:p>
            <a:r>
              <a:rPr lang="en-GB" sz="2400" dirty="0">
                <a:latin typeface="Comic Sans MS" panose="030F0702030302020204" pitchFamily="66" charset="0"/>
              </a:rPr>
              <a:t>• one-to-one correspondence</a:t>
            </a:r>
          </a:p>
          <a:p>
            <a:r>
              <a:rPr lang="en-GB" sz="2400" dirty="0">
                <a:latin typeface="Comic Sans MS" panose="030F0702030302020204" pitchFamily="66" charset="0"/>
              </a:rPr>
              <a:t>• the same order</a:t>
            </a:r>
          </a:p>
          <a:p>
            <a:r>
              <a:rPr lang="en-GB" sz="2400" dirty="0">
                <a:latin typeface="Comic Sans MS" panose="030F0702030302020204" pitchFamily="66" charset="0"/>
              </a:rPr>
              <a:t>• anything can be counted</a:t>
            </a:r>
          </a:p>
          <a:p>
            <a:r>
              <a:rPr lang="en-US" sz="2400" dirty="0">
                <a:latin typeface="Comic Sans MS" panose="030F0702030302020204" pitchFamily="66" charset="0"/>
              </a:rPr>
              <a:t>• it does not matter which object you start with </a:t>
            </a:r>
            <a:r>
              <a:rPr lang="en-GB" sz="2400" dirty="0">
                <a:latin typeface="Comic Sans MS" panose="030F0702030302020204" pitchFamily="66" charset="0"/>
              </a:rPr>
              <a:t>when counting</a:t>
            </a:r>
          </a:p>
        </p:txBody>
      </p:sp>
      <p:pic>
        <p:nvPicPr>
          <p:cNvPr id="3" name="Picture 2"/>
          <p:cNvPicPr>
            <a:picLocks noChangeAspect="1"/>
          </p:cNvPicPr>
          <p:nvPr/>
        </p:nvPicPr>
        <p:blipFill>
          <a:blip r:embed="rId2"/>
          <a:stretch>
            <a:fillRect/>
          </a:stretch>
        </p:blipFill>
        <p:spPr>
          <a:xfrm>
            <a:off x="3151249" y="3861048"/>
            <a:ext cx="3057525" cy="2038350"/>
          </a:xfrm>
          <a:prstGeom prst="rect">
            <a:avLst/>
          </a:prstGeom>
        </p:spPr>
      </p:pic>
    </p:spTree>
    <p:extLst>
      <p:ext uri="{BB962C8B-B14F-4D97-AF65-F5344CB8AC3E}">
        <p14:creationId xmlns:p14="http://schemas.microsoft.com/office/powerpoint/2010/main" val="4218372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196752"/>
            <a:ext cx="6120679" cy="4524315"/>
          </a:xfrm>
          <a:prstGeom prst="rect">
            <a:avLst/>
          </a:prstGeom>
        </p:spPr>
        <p:txBody>
          <a:bodyPr wrap="square">
            <a:spAutoFit/>
          </a:bodyPr>
          <a:lstStyle/>
          <a:p>
            <a:r>
              <a:rPr lang="en-GB" sz="2400" dirty="0">
                <a:latin typeface="Comic Sans MS" panose="030F0702030302020204" pitchFamily="66" charset="0"/>
              </a:rPr>
              <a:t>• children making their </a:t>
            </a:r>
            <a:r>
              <a:rPr lang="en-GB" sz="2400" i="1" dirty="0">
                <a:latin typeface="Comic Sans MS" panose="030F0702030302020204" pitchFamily="66" charset="0"/>
              </a:rPr>
              <a:t>own </a:t>
            </a:r>
            <a:r>
              <a:rPr lang="en-GB" sz="2400" dirty="0">
                <a:latin typeface="Comic Sans MS" panose="030F0702030302020204" pitchFamily="66" charset="0"/>
              </a:rPr>
              <a:t>choice to represent their mathematical thinking</a:t>
            </a:r>
          </a:p>
          <a:p>
            <a:r>
              <a:rPr lang="en-GB" sz="2400" dirty="0">
                <a:latin typeface="Comic Sans MS" panose="030F0702030302020204" pitchFamily="66" charset="0"/>
              </a:rPr>
              <a:t>• children making their </a:t>
            </a:r>
            <a:r>
              <a:rPr lang="en-GB" sz="2400" i="1" dirty="0">
                <a:latin typeface="Comic Sans MS" panose="030F0702030302020204" pitchFamily="66" charset="0"/>
              </a:rPr>
              <a:t>own </a:t>
            </a:r>
            <a:r>
              <a:rPr lang="en-GB" sz="2400" dirty="0">
                <a:latin typeface="Comic Sans MS" panose="030F0702030302020204" pitchFamily="66" charset="0"/>
              </a:rPr>
              <a:t>meanings – both independent and co-constructed (rather than copied)</a:t>
            </a:r>
          </a:p>
          <a:p>
            <a:r>
              <a:rPr lang="en-GB" sz="2400" dirty="0">
                <a:latin typeface="Comic Sans MS" panose="030F0702030302020204" pitchFamily="66" charset="0"/>
              </a:rPr>
              <a:t>• children’s </a:t>
            </a:r>
            <a:r>
              <a:rPr lang="en-GB" sz="2400" i="1" dirty="0">
                <a:latin typeface="Comic Sans MS" panose="030F0702030302020204" pitchFamily="66" charset="0"/>
              </a:rPr>
              <a:t>own </a:t>
            </a:r>
            <a:r>
              <a:rPr lang="en-GB" sz="2400" dirty="0">
                <a:latin typeface="Comic Sans MS" panose="030F0702030302020204" pitchFamily="66" charset="0"/>
              </a:rPr>
              <a:t>graphics (drawings, writing, symbols, marks)</a:t>
            </a:r>
          </a:p>
          <a:p>
            <a:r>
              <a:rPr lang="en-GB" sz="2400" dirty="0">
                <a:latin typeface="Comic Sans MS" panose="030F0702030302020204" pitchFamily="66" charset="0"/>
              </a:rPr>
              <a:t>• children’s </a:t>
            </a:r>
            <a:r>
              <a:rPr lang="en-GB" sz="2400" i="1" dirty="0">
                <a:latin typeface="Comic Sans MS" panose="030F0702030302020204" pitchFamily="66" charset="0"/>
              </a:rPr>
              <a:t>own </a:t>
            </a:r>
            <a:r>
              <a:rPr lang="en-GB" sz="2400" dirty="0">
                <a:latin typeface="Comic Sans MS" panose="030F0702030302020204" pitchFamily="66" charset="0"/>
              </a:rPr>
              <a:t>layouts</a:t>
            </a:r>
          </a:p>
          <a:p>
            <a:r>
              <a:rPr lang="en-GB" sz="2400" dirty="0">
                <a:latin typeface="Comic Sans MS" panose="030F0702030302020204" pitchFamily="66" charset="0"/>
              </a:rPr>
              <a:t>• children challenging themselves as they explore their mathematical thinking and meanings, communicate </a:t>
            </a:r>
            <a:r>
              <a:rPr lang="en-US" sz="2400" dirty="0">
                <a:latin typeface="Comic Sans MS" panose="030F0702030302020204" pitchFamily="66" charset="0"/>
              </a:rPr>
              <a:t>their ideas and solve problems.</a:t>
            </a:r>
            <a:endParaRPr lang="en-GB" sz="2400" dirty="0">
              <a:latin typeface="Comic Sans MS" panose="030F0702030302020204" pitchFamily="66" charset="0"/>
            </a:endParaRPr>
          </a:p>
        </p:txBody>
      </p:sp>
      <p:sp>
        <p:nvSpPr>
          <p:cNvPr id="3" name="TextBox 2"/>
          <p:cNvSpPr txBox="1"/>
          <p:nvPr/>
        </p:nvSpPr>
        <p:spPr>
          <a:xfrm>
            <a:off x="899592" y="476672"/>
            <a:ext cx="7416824" cy="461665"/>
          </a:xfrm>
          <a:prstGeom prst="rect">
            <a:avLst/>
          </a:prstGeom>
          <a:noFill/>
        </p:spPr>
        <p:txBody>
          <a:bodyPr wrap="square" rtlCol="0">
            <a:spAutoFit/>
          </a:bodyPr>
          <a:lstStyle/>
          <a:p>
            <a:r>
              <a:rPr lang="en-GB" sz="2400" u="sng" dirty="0">
                <a:latin typeface="Comic Sans MS" panose="030F0702030302020204" pitchFamily="66" charset="0"/>
              </a:rPr>
              <a:t>Problem solving and mathematical marks</a:t>
            </a: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737" t="26399" r="45094" b="24261"/>
          <a:stretch/>
        </p:blipFill>
        <p:spPr bwMode="auto">
          <a:xfrm>
            <a:off x="6588224" y="1844824"/>
            <a:ext cx="2236764" cy="21101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488060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751344"/>
            <a:ext cx="7920880" cy="5262979"/>
          </a:xfrm>
          <a:prstGeom prst="rect">
            <a:avLst/>
          </a:prstGeom>
        </p:spPr>
        <p:txBody>
          <a:bodyPr wrap="square">
            <a:spAutoFit/>
          </a:bodyPr>
          <a:lstStyle/>
          <a:p>
            <a:r>
              <a:rPr lang="en-GB" sz="2400" u="sng" dirty="0">
                <a:latin typeface="Comic Sans MS" panose="030F0702030302020204" pitchFamily="66" charset="0"/>
              </a:rPr>
              <a:t>Calculation</a:t>
            </a:r>
          </a:p>
          <a:p>
            <a:r>
              <a:rPr lang="en-GB" sz="2400" dirty="0">
                <a:latin typeface="Comic Sans MS" panose="030F0702030302020204" pitchFamily="66" charset="0"/>
              </a:rPr>
              <a:t>• Compare groups/quantities using one-to-one</a:t>
            </a:r>
          </a:p>
          <a:p>
            <a:r>
              <a:rPr lang="en-US" sz="2400" dirty="0">
                <a:latin typeface="Comic Sans MS" panose="030F0702030302020204" pitchFamily="66" charset="0"/>
              </a:rPr>
              <a:t>correspondence to find the difference – </a:t>
            </a:r>
            <a:r>
              <a:rPr lang="en-US" sz="2400" b="1" dirty="0">
                <a:latin typeface="Comic Sans MS" panose="030F0702030302020204" pitchFamily="66" charset="0"/>
              </a:rPr>
              <a:t>early</a:t>
            </a:r>
          </a:p>
          <a:p>
            <a:r>
              <a:rPr lang="en-GB" sz="2400" b="1" dirty="0">
                <a:latin typeface="Comic Sans MS" panose="030F0702030302020204" pitchFamily="66" charset="0"/>
              </a:rPr>
              <a:t>subtraction</a:t>
            </a:r>
          </a:p>
          <a:p>
            <a:r>
              <a:rPr lang="en-US" sz="2400" dirty="0">
                <a:latin typeface="Comic Sans MS" panose="030F0702030302020204" pitchFamily="66" charset="0"/>
              </a:rPr>
              <a:t>• Share objects equally by counting how many in each</a:t>
            </a:r>
          </a:p>
          <a:p>
            <a:r>
              <a:rPr lang="en-GB" sz="2400" dirty="0">
                <a:latin typeface="Comic Sans MS" panose="030F0702030302020204" pitchFamily="66" charset="0"/>
              </a:rPr>
              <a:t>group – </a:t>
            </a:r>
            <a:r>
              <a:rPr lang="en-GB" sz="2400" b="1" dirty="0">
                <a:latin typeface="Comic Sans MS" panose="030F0702030302020204" pitchFamily="66" charset="0"/>
              </a:rPr>
              <a:t>early division</a:t>
            </a:r>
          </a:p>
          <a:p>
            <a:r>
              <a:rPr lang="en-US" sz="2400" dirty="0">
                <a:latin typeface="Comic Sans MS" panose="030F0702030302020204" pitchFamily="66" charset="0"/>
              </a:rPr>
              <a:t>• Count groups of the same number of objects and add</a:t>
            </a:r>
          </a:p>
          <a:p>
            <a:r>
              <a:rPr lang="en-GB" sz="2400" dirty="0">
                <a:latin typeface="Comic Sans MS" panose="030F0702030302020204" pitchFamily="66" charset="0"/>
              </a:rPr>
              <a:t>them together – </a:t>
            </a:r>
            <a:r>
              <a:rPr lang="en-GB" sz="2400" b="1" dirty="0">
                <a:latin typeface="Comic Sans MS" panose="030F0702030302020204" pitchFamily="66" charset="0"/>
              </a:rPr>
              <a:t>early multiplication</a:t>
            </a:r>
          </a:p>
          <a:p>
            <a:r>
              <a:rPr lang="en-US" sz="2400" dirty="0">
                <a:latin typeface="Comic Sans MS" panose="030F0702030302020204" pitchFamily="66" charset="0"/>
              </a:rPr>
              <a:t>• Count back from a fixed number when taking away –</a:t>
            </a:r>
          </a:p>
          <a:p>
            <a:r>
              <a:rPr lang="en-GB" sz="2400" b="1" dirty="0">
                <a:latin typeface="Comic Sans MS" panose="030F0702030302020204" pitchFamily="66" charset="0"/>
              </a:rPr>
              <a:t>subtraction</a:t>
            </a:r>
          </a:p>
          <a:p>
            <a:r>
              <a:rPr lang="en-US" sz="2400" dirty="0">
                <a:latin typeface="Comic Sans MS" panose="030F0702030302020204" pitchFamily="66" charset="0"/>
              </a:rPr>
              <a:t>• </a:t>
            </a:r>
            <a:r>
              <a:rPr lang="en-US" sz="2400" b="1" dirty="0">
                <a:latin typeface="Comic Sans MS" panose="030F0702030302020204" pitchFamily="66" charset="0"/>
              </a:rPr>
              <a:t>Count on </a:t>
            </a:r>
            <a:r>
              <a:rPr lang="en-US" sz="2400" dirty="0">
                <a:latin typeface="Comic Sans MS" panose="030F0702030302020204" pitchFamily="66" charset="0"/>
              </a:rPr>
              <a:t>from a fixed number when combining two</a:t>
            </a:r>
          </a:p>
          <a:p>
            <a:r>
              <a:rPr lang="en-GB" sz="2400" dirty="0">
                <a:latin typeface="Comic Sans MS" panose="030F0702030302020204" pitchFamily="66" charset="0"/>
              </a:rPr>
              <a:t>groups of objects – </a:t>
            </a:r>
            <a:r>
              <a:rPr lang="en-GB" sz="2400" b="1" dirty="0">
                <a:latin typeface="Comic Sans MS" panose="030F0702030302020204" pitchFamily="66" charset="0"/>
              </a:rPr>
              <a:t>addition</a:t>
            </a:r>
          </a:p>
          <a:p>
            <a:r>
              <a:rPr lang="en-US" sz="2400" dirty="0">
                <a:latin typeface="Comic Sans MS" panose="030F0702030302020204" pitchFamily="66" charset="0"/>
              </a:rPr>
              <a:t>• Find one more or two fewer by counting on or back –</a:t>
            </a:r>
          </a:p>
          <a:p>
            <a:r>
              <a:rPr lang="en-GB" sz="2400" b="1" dirty="0">
                <a:latin typeface="Comic Sans MS" panose="030F0702030302020204" pitchFamily="66" charset="0"/>
              </a:rPr>
              <a:t>early addition and subtraction</a:t>
            </a:r>
            <a:endParaRPr lang="en-GB" sz="2400" dirty="0">
              <a:latin typeface="Comic Sans MS" panose="030F0702030302020204" pitchFamily="66" charset="0"/>
            </a:endParaRPr>
          </a:p>
        </p:txBody>
      </p:sp>
    </p:spTree>
    <p:extLst>
      <p:ext uri="{BB962C8B-B14F-4D97-AF65-F5344CB8AC3E}">
        <p14:creationId xmlns:p14="http://schemas.microsoft.com/office/powerpoint/2010/main" val="3809133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3528" y="404664"/>
            <a:ext cx="8388424" cy="4647015"/>
          </a:xfrm>
          <a:prstGeom prst="rect">
            <a:avLst/>
          </a:prstGeom>
        </p:spPr>
      </p:pic>
    </p:spTree>
    <p:extLst>
      <p:ext uri="{BB962C8B-B14F-4D97-AF65-F5344CB8AC3E}">
        <p14:creationId xmlns:p14="http://schemas.microsoft.com/office/powerpoint/2010/main" val="3931666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410" y="1194279"/>
            <a:ext cx="5326582" cy="2449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3717032"/>
            <a:ext cx="4791075" cy="1933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835696" y="238158"/>
            <a:ext cx="4572000" cy="738664"/>
          </a:xfrm>
          <a:prstGeom prst="rect">
            <a:avLst/>
          </a:prstGeom>
        </p:spPr>
        <p:txBody>
          <a:bodyPr>
            <a:spAutoFit/>
          </a:bodyPr>
          <a:lstStyle/>
          <a:p>
            <a:endParaRPr lang="en-GB" dirty="0"/>
          </a:p>
          <a:p>
            <a:r>
              <a:rPr lang="en-GB" sz="2400" b="1" dirty="0">
                <a:latin typeface="Comic Sans MS" panose="030F0702030302020204" pitchFamily="66" charset="0"/>
              </a:rPr>
              <a:t>Early stages of + and - </a:t>
            </a:r>
            <a:endParaRPr lang="en-GB" sz="2400" dirty="0">
              <a:latin typeface="Comic Sans MS" panose="030F0702030302020204" pitchFamily="66" charset="0"/>
            </a:endParaRPr>
          </a:p>
        </p:txBody>
      </p:sp>
    </p:spTree>
    <p:extLst>
      <p:ext uri="{BB962C8B-B14F-4D97-AF65-F5344CB8AC3E}">
        <p14:creationId xmlns:p14="http://schemas.microsoft.com/office/powerpoint/2010/main" val="2435603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72816"/>
            <a:ext cx="8712968" cy="4465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691680" y="476672"/>
            <a:ext cx="6264696" cy="738664"/>
          </a:xfrm>
          <a:prstGeom prst="rect">
            <a:avLst/>
          </a:prstGeom>
        </p:spPr>
        <p:txBody>
          <a:bodyPr wrap="square">
            <a:spAutoFit/>
          </a:bodyPr>
          <a:lstStyle/>
          <a:p>
            <a:endParaRPr lang="en-GB" dirty="0"/>
          </a:p>
          <a:p>
            <a:r>
              <a:rPr lang="en-GB" sz="2400" b="1" dirty="0">
                <a:latin typeface="Comic Sans MS" panose="030F0702030302020204" pitchFamily="66" charset="0"/>
              </a:rPr>
              <a:t>Same problem, different method </a:t>
            </a:r>
            <a:endParaRPr lang="en-GB" sz="2400" dirty="0">
              <a:latin typeface="Comic Sans MS" panose="030F0702030302020204" pitchFamily="66" charset="0"/>
            </a:endParaRPr>
          </a:p>
        </p:txBody>
      </p:sp>
    </p:spTree>
    <p:extLst>
      <p:ext uri="{BB962C8B-B14F-4D97-AF65-F5344CB8AC3E}">
        <p14:creationId xmlns:p14="http://schemas.microsoft.com/office/powerpoint/2010/main" val="13430025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0251" y="154375"/>
            <a:ext cx="7416824" cy="2554545"/>
          </a:xfrm>
          <a:prstGeom prst="rect">
            <a:avLst/>
          </a:prstGeom>
          <a:noFill/>
        </p:spPr>
        <p:txBody>
          <a:bodyPr wrap="square" rtlCol="0">
            <a:spAutoFit/>
          </a:bodyPr>
          <a:lstStyle/>
          <a:p>
            <a:r>
              <a:rPr lang="en-GB" sz="3200" dirty="0">
                <a:latin typeface="Comic Sans MS" panose="030F0702030302020204" pitchFamily="66" charset="0"/>
              </a:rPr>
              <a:t>Problem solving </a:t>
            </a:r>
          </a:p>
          <a:p>
            <a:endParaRPr lang="en-GB" sz="3200" dirty="0">
              <a:latin typeface="Comic Sans MS" panose="030F0702030302020204" pitchFamily="66" charset="0"/>
            </a:endParaRPr>
          </a:p>
          <a:p>
            <a:r>
              <a:rPr lang="en-GB" sz="3200" dirty="0">
                <a:latin typeface="Comic Sans MS" panose="030F0702030302020204" pitchFamily="66" charset="0"/>
              </a:rPr>
              <a:t>Explaining answers </a:t>
            </a:r>
          </a:p>
          <a:p>
            <a:endParaRPr lang="en-GB" sz="3200" dirty="0">
              <a:latin typeface="Comic Sans MS" panose="030F0702030302020204" pitchFamily="66" charset="0"/>
            </a:endParaRPr>
          </a:p>
          <a:p>
            <a:r>
              <a:rPr lang="en-GB" sz="3200" dirty="0">
                <a:latin typeface="Comic Sans MS" panose="030F0702030302020204" pitchFamily="66" charset="0"/>
              </a:rPr>
              <a:t>Proving the answer </a:t>
            </a:r>
          </a:p>
        </p:txBody>
      </p:sp>
      <p:pic>
        <p:nvPicPr>
          <p:cNvPr id="17410"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2708920"/>
            <a:ext cx="3278783" cy="327878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164748" y="3665523"/>
            <a:ext cx="2187971" cy="923330"/>
          </a:xfrm>
          <a:prstGeom prst="rect">
            <a:avLst/>
          </a:prstGeom>
          <a:noFill/>
        </p:spPr>
        <p:txBody>
          <a:bodyPr wrap="none" lIns="91440" tIns="45720" rIns="91440" bIns="45720">
            <a:spAutoFit/>
          </a:bodyPr>
          <a:lstStyle/>
          <a:p>
            <a:pPr algn="ctr"/>
            <a:r>
              <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HOW ?</a:t>
            </a:r>
          </a:p>
        </p:txBody>
      </p:sp>
      <p:sp>
        <p:nvSpPr>
          <p:cNvPr id="6" name="Rectangle 5"/>
          <p:cNvSpPr/>
          <p:nvPr/>
        </p:nvSpPr>
        <p:spPr>
          <a:xfrm>
            <a:off x="6492194" y="4809976"/>
            <a:ext cx="2087431"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Why</a:t>
            </a:r>
            <a:r>
              <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p>
        </p:txBody>
      </p:sp>
      <p:sp>
        <p:nvSpPr>
          <p:cNvPr id="7" name="Rectangle 6"/>
          <p:cNvSpPr/>
          <p:nvPr/>
        </p:nvSpPr>
        <p:spPr>
          <a:xfrm>
            <a:off x="3804213" y="5157192"/>
            <a:ext cx="2139368" cy="923330"/>
          </a:xfrm>
          <a:prstGeom prst="rect">
            <a:avLst/>
          </a:prstGeom>
          <a:noFill/>
        </p:spPr>
        <p:txBody>
          <a:bodyPr wrap="none" lIns="91440" tIns="45720" rIns="91440" bIns="45720">
            <a:spAutoFit/>
          </a:bodyPr>
          <a:lstStyle/>
          <a:p>
            <a:pPr algn="ctr"/>
            <a:r>
              <a:rPr lang="en-US" sz="54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pROVE</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8" name="Rectangle 7"/>
          <p:cNvSpPr/>
          <p:nvPr/>
        </p:nvSpPr>
        <p:spPr>
          <a:xfrm>
            <a:off x="6230930" y="2708920"/>
            <a:ext cx="2627642" cy="923330"/>
          </a:xfrm>
          <a:prstGeom prst="rect">
            <a:avLst/>
          </a:prstGeom>
          <a:noFill/>
        </p:spPr>
        <p:txBody>
          <a:bodyPr wrap="non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EXPLAIN</a:t>
            </a: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extLst>
      <p:ext uri="{BB962C8B-B14F-4D97-AF65-F5344CB8AC3E}">
        <p14:creationId xmlns:p14="http://schemas.microsoft.com/office/powerpoint/2010/main" val="11544354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6482" y="2438400"/>
            <a:ext cx="4572000" cy="830997"/>
          </a:xfrm>
          <a:prstGeom prst="rect">
            <a:avLst/>
          </a:prstGeom>
        </p:spPr>
        <p:txBody>
          <a:bodyPr>
            <a:spAutoFit/>
          </a:bodyPr>
          <a:lstStyle/>
          <a:p>
            <a:r>
              <a:rPr lang="en-GB" sz="2400" dirty="0">
                <a:latin typeface="Comic Sans MS" panose="030F0702030302020204" pitchFamily="66" charset="0"/>
              </a:rPr>
              <a:t>Solve problems, including doubling, halving and sharing. </a:t>
            </a:r>
          </a:p>
        </p:txBody>
      </p:sp>
      <p:pic>
        <p:nvPicPr>
          <p:cNvPr id="3" name="Picture 5" descr="http://www.mom2bbreviews.com/blog/mnt/w1004/d27/s45/b02bad66/www/mom2bbreviews.com/blog/wp-content/uploads/2012/06/Children_sharing_LR.jpg"/>
          <p:cNvPicPr>
            <a:picLocks noChangeAspect="1" noChangeArrowheads="1"/>
          </p:cNvPicPr>
          <p:nvPr/>
        </p:nvPicPr>
        <p:blipFill>
          <a:blip r:embed="rId2" cstate="print"/>
          <a:srcRect l="3345" t="8363" r="6338" b="14700"/>
          <a:stretch>
            <a:fillRect/>
          </a:stretch>
        </p:blipFill>
        <p:spPr bwMode="auto">
          <a:xfrm>
            <a:off x="4716016" y="260648"/>
            <a:ext cx="4057494" cy="2304256"/>
          </a:xfrm>
          <a:prstGeom prst="rect">
            <a:avLst/>
          </a:prstGeom>
          <a:noFill/>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67244"/>
            <a:ext cx="2448272" cy="1845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descr="Image result for shar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987" y="4149080"/>
            <a:ext cx="4119895" cy="191526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725144"/>
            <a:ext cx="2419350" cy="1809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AutoShape 10" descr="Image result for sharing eyfs"/>
          <p:cNvSpPr>
            <a:spLocks noChangeAspect="1" noChangeArrowheads="1"/>
          </p:cNvSpPr>
          <p:nvPr/>
        </p:nvSpPr>
        <p:spPr bwMode="auto">
          <a:xfrm>
            <a:off x="63500" y="-906463"/>
            <a:ext cx="2009775" cy="18954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3"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4763" y="2708920"/>
            <a:ext cx="2009775" cy="189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5229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657" y="297623"/>
            <a:ext cx="2599159" cy="33474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623879"/>
            <a:ext cx="4098023" cy="2900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5555" y="280077"/>
            <a:ext cx="1889353" cy="31335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475192" y="4827115"/>
            <a:ext cx="309681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tomorrow</a:t>
            </a:r>
          </a:p>
        </p:txBody>
      </p:sp>
      <p:sp>
        <p:nvSpPr>
          <p:cNvPr id="5" name="Rectangle 4"/>
          <p:cNvSpPr/>
          <p:nvPr/>
        </p:nvSpPr>
        <p:spPr>
          <a:xfrm>
            <a:off x="454451" y="5735429"/>
            <a:ext cx="2951770" cy="923330"/>
          </a:xfrm>
          <a:prstGeom prst="rect">
            <a:avLst/>
          </a:prstGeom>
          <a:noFill/>
        </p:spPr>
        <p:txBody>
          <a:bodyPr wrap="none" lIns="91440" tIns="45720" rIns="91440" bIns="45720">
            <a:spAutoFit/>
          </a:bodyPr>
          <a:lstStyle/>
          <a:p>
            <a:pPr algn="ctr"/>
            <a:r>
              <a:rPr lang="en-US" sz="5400" b="1" cap="none" spc="0"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Yesterday</a:t>
            </a:r>
          </a:p>
        </p:txBody>
      </p:sp>
      <p:sp>
        <p:nvSpPr>
          <p:cNvPr id="6" name="Rectangle 5"/>
          <p:cNvSpPr/>
          <p:nvPr/>
        </p:nvSpPr>
        <p:spPr>
          <a:xfrm>
            <a:off x="501207" y="3916905"/>
            <a:ext cx="1947969" cy="923330"/>
          </a:xfrm>
          <a:prstGeom prst="rect">
            <a:avLst/>
          </a:prstGeom>
          <a:noFill/>
        </p:spPr>
        <p:txBody>
          <a:bodyPr wrap="none" lIns="91440" tIns="45720" rIns="91440" bIns="45720">
            <a:spAutoFit/>
          </a:bodyPr>
          <a:lstStyle/>
          <a:p>
            <a:pPr algn="ctr"/>
            <a:r>
              <a:rPr lang="en-US" sz="5400" b="1"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rPr>
              <a:t>today</a:t>
            </a:r>
            <a:endParaRPr lang="en-US" sz="5400" b="1" cap="none"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endParaRPr>
          </a:p>
        </p:txBody>
      </p:sp>
      <p:sp>
        <p:nvSpPr>
          <p:cNvPr id="7" name="TextBox 6"/>
          <p:cNvSpPr txBox="1"/>
          <p:nvPr/>
        </p:nvSpPr>
        <p:spPr>
          <a:xfrm>
            <a:off x="3406221" y="692696"/>
            <a:ext cx="3286798" cy="1569660"/>
          </a:xfrm>
          <a:prstGeom prst="rect">
            <a:avLst/>
          </a:prstGeom>
          <a:noFill/>
        </p:spPr>
        <p:txBody>
          <a:bodyPr wrap="square" rtlCol="0">
            <a:spAutoFit/>
          </a:bodyPr>
          <a:lstStyle/>
          <a:p>
            <a:pPr algn="ctr"/>
            <a:r>
              <a:rPr lang="en-GB" sz="4800" u="sng" dirty="0">
                <a:latin typeface="Comic Sans MS" panose="030F0702030302020204" pitchFamily="66" charset="0"/>
              </a:rPr>
              <a:t>Measures</a:t>
            </a:r>
            <a:r>
              <a:rPr lang="en-GB" sz="4800" dirty="0">
                <a:latin typeface="Comic Sans MS" panose="030F0702030302020204" pitchFamily="66" charset="0"/>
              </a:rPr>
              <a:t> </a:t>
            </a:r>
            <a:r>
              <a:rPr lang="en-GB" sz="2400" dirty="0">
                <a:latin typeface="Comic Sans MS" panose="030F0702030302020204" pitchFamily="66" charset="0"/>
              </a:rPr>
              <a:t>Time</a:t>
            </a:r>
            <a:r>
              <a:rPr lang="en-GB" sz="4800" dirty="0">
                <a:latin typeface="Comic Sans MS" panose="030F0702030302020204" pitchFamily="66" charset="0"/>
              </a:rPr>
              <a:t> </a:t>
            </a:r>
          </a:p>
        </p:txBody>
      </p:sp>
    </p:spTree>
    <p:extLst>
      <p:ext uri="{BB962C8B-B14F-4D97-AF65-F5344CB8AC3E}">
        <p14:creationId xmlns:p14="http://schemas.microsoft.com/office/powerpoint/2010/main" val="2804285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06221" y="692696"/>
            <a:ext cx="3286798" cy="830997"/>
          </a:xfrm>
          <a:prstGeom prst="rect">
            <a:avLst/>
          </a:prstGeom>
          <a:noFill/>
        </p:spPr>
        <p:txBody>
          <a:bodyPr wrap="square" rtlCol="0">
            <a:spAutoFit/>
          </a:bodyPr>
          <a:lstStyle/>
          <a:p>
            <a:pPr algn="ctr"/>
            <a:r>
              <a:rPr lang="en-GB" sz="4800" u="sng" dirty="0">
                <a:latin typeface="Comic Sans MS" panose="030F0702030302020204" pitchFamily="66" charset="0"/>
              </a:rPr>
              <a:t>Measures</a:t>
            </a:r>
            <a:r>
              <a:rPr lang="en-GB" sz="4800" dirty="0">
                <a:latin typeface="Comic Sans MS" panose="030F0702030302020204" pitchFamily="66" charset="0"/>
              </a:rPr>
              <a:t>  </a:t>
            </a:r>
          </a:p>
        </p:txBody>
      </p:sp>
      <p:pic>
        <p:nvPicPr>
          <p:cNvPr id="5122"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417486">
            <a:off x="447583" y="1515336"/>
            <a:ext cx="2520280" cy="11735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861915" y="2457875"/>
            <a:ext cx="3213924" cy="461665"/>
          </a:xfrm>
          <a:prstGeom prst="rect">
            <a:avLst/>
          </a:prstGeom>
          <a:noFill/>
        </p:spPr>
        <p:txBody>
          <a:bodyPr wrap="square" rtlCol="0">
            <a:spAutoFit/>
          </a:bodyPr>
          <a:lstStyle/>
          <a:p>
            <a:r>
              <a:rPr lang="en-GB" sz="2400" dirty="0">
                <a:latin typeface="Comic Sans MS" panose="030F0702030302020204" pitchFamily="66" charset="0"/>
              </a:rPr>
              <a:t>Length, width, height</a:t>
            </a:r>
          </a:p>
        </p:txBody>
      </p:sp>
      <p:sp>
        <p:nvSpPr>
          <p:cNvPr id="4" name="AutoShape 4" descr="Image result for weighing scales"/>
          <p:cNvSpPr>
            <a:spLocks noChangeAspect="1" noChangeArrowheads="1"/>
          </p:cNvSpPr>
          <p:nvPr/>
        </p:nvSpPr>
        <p:spPr bwMode="auto">
          <a:xfrm>
            <a:off x="63500" y="-876300"/>
            <a:ext cx="1838325" cy="1828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6" name="Picture 6"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30084" y="3284984"/>
            <a:ext cx="2016224" cy="201622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646308" y="3861048"/>
            <a:ext cx="3373964" cy="461665"/>
          </a:xfrm>
          <a:prstGeom prst="rect">
            <a:avLst/>
          </a:prstGeom>
          <a:noFill/>
        </p:spPr>
        <p:txBody>
          <a:bodyPr wrap="square" rtlCol="0">
            <a:spAutoFit/>
          </a:bodyPr>
          <a:lstStyle/>
          <a:p>
            <a:r>
              <a:rPr lang="en-GB" sz="2400" dirty="0">
                <a:latin typeface="Comic Sans MS" panose="030F0702030302020204" pitchFamily="66" charset="0"/>
              </a:rPr>
              <a:t>Weight </a:t>
            </a:r>
          </a:p>
        </p:txBody>
      </p:sp>
      <p:pic>
        <p:nvPicPr>
          <p:cNvPr id="5128" name="Picture 8" descr="Image result for balancing sca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4170" y="4293096"/>
            <a:ext cx="1695450" cy="1657351"/>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Image result for measuring ju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9620" y="3077587"/>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2" descr="Image result for full empty"/>
          <p:cNvSpPr>
            <a:spLocks noChangeAspect="1" noChangeArrowheads="1"/>
          </p:cNvSpPr>
          <p:nvPr/>
        </p:nvSpPr>
        <p:spPr bwMode="auto">
          <a:xfrm>
            <a:off x="63500" y="-846138"/>
            <a:ext cx="1866900" cy="17716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33"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04248" y="4593707"/>
            <a:ext cx="1866900"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7020272" y="3579947"/>
            <a:ext cx="1944216" cy="461665"/>
          </a:xfrm>
          <a:prstGeom prst="rect">
            <a:avLst/>
          </a:prstGeom>
          <a:noFill/>
        </p:spPr>
        <p:txBody>
          <a:bodyPr wrap="square" rtlCol="0">
            <a:spAutoFit/>
          </a:bodyPr>
          <a:lstStyle/>
          <a:p>
            <a:r>
              <a:rPr lang="en-GB" sz="2400" dirty="0">
                <a:latin typeface="Comic Sans MS" panose="030F0702030302020204" pitchFamily="66" charset="0"/>
              </a:rPr>
              <a:t>Capacity</a:t>
            </a:r>
          </a:p>
        </p:txBody>
      </p:sp>
    </p:spTree>
    <p:extLst>
      <p:ext uri="{BB962C8B-B14F-4D97-AF65-F5344CB8AC3E}">
        <p14:creationId xmlns:p14="http://schemas.microsoft.com/office/powerpoint/2010/main" val="656896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07904" y="829362"/>
            <a:ext cx="2016224" cy="830997"/>
          </a:xfrm>
          <a:prstGeom prst="rect">
            <a:avLst/>
          </a:prstGeom>
          <a:noFill/>
        </p:spPr>
        <p:txBody>
          <a:bodyPr wrap="square" rtlCol="0">
            <a:spAutoFit/>
          </a:bodyPr>
          <a:lstStyle/>
          <a:p>
            <a:r>
              <a:rPr lang="en-GB" sz="4800" dirty="0">
                <a:latin typeface="Comic Sans MS" panose="030F0702030302020204" pitchFamily="66" charset="0"/>
              </a:rPr>
              <a:t>Money </a:t>
            </a:r>
          </a:p>
        </p:txBody>
      </p:sp>
      <p:pic>
        <p:nvPicPr>
          <p:cNvPr id="6146" name="Picture 2" descr="Image result for money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204864"/>
            <a:ext cx="2619375" cy="16383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money eu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7926" y="829362"/>
            <a:ext cx="2762250" cy="171450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Image result for money dollar and cents"/>
          <p:cNvSpPr>
            <a:spLocks noChangeAspect="1" noChangeArrowheads="1"/>
          </p:cNvSpPr>
          <p:nvPr/>
        </p:nvSpPr>
        <p:spPr bwMode="auto">
          <a:xfrm>
            <a:off x="63500" y="-623888"/>
            <a:ext cx="2857500" cy="1304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6251" y="4581128"/>
            <a:ext cx="2857500" cy="1304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3" name="Picture 9" descr="Image result for roleplay sho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44816" y="3843164"/>
            <a:ext cx="1866900" cy="1866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700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7864" y="908720"/>
            <a:ext cx="2233453" cy="830997"/>
          </a:xfrm>
          <a:prstGeom prst="rect">
            <a:avLst/>
          </a:prstGeom>
          <a:noFill/>
        </p:spPr>
        <p:txBody>
          <a:bodyPr wrap="square" rtlCol="0">
            <a:spAutoFit/>
          </a:bodyPr>
          <a:lstStyle/>
          <a:p>
            <a:r>
              <a:rPr lang="en-GB" sz="4800" dirty="0">
                <a:latin typeface="Comic Sans MS" panose="030F0702030302020204" pitchFamily="66" charset="0"/>
              </a:rPr>
              <a:t>Shape</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484784"/>
            <a:ext cx="2257425" cy="2028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0438" y="2357438"/>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5037" y="868179"/>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0750" y="2996952"/>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528" y="3797052"/>
            <a:ext cx="17430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55776" y="4725144"/>
            <a:ext cx="2562225" cy="1781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55329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980728"/>
            <a:ext cx="7560840" cy="2062103"/>
          </a:xfrm>
          <a:prstGeom prst="rect">
            <a:avLst/>
          </a:prstGeom>
        </p:spPr>
        <p:txBody>
          <a:bodyPr wrap="square">
            <a:spAutoFit/>
          </a:bodyPr>
          <a:lstStyle/>
          <a:p>
            <a:pPr algn="ctr"/>
            <a:r>
              <a:rPr lang="en-US" sz="3200" dirty="0">
                <a:latin typeface="Comic Sans MS" panose="030F0702030302020204" pitchFamily="66" charset="0"/>
              </a:rPr>
              <a:t>Making </a:t>
            </a:r>
            <a:r>
              <a:rPr lang="en-US" sz="3200" dirty="0" err="1">
                <a:latin typeface="Comic Sans MS" panose="030F0702030302020204" pitchFamily="66" charset="0"/>
              </a:rPr>
              <a:t>maths</a:t>
            </a:r>
            <a:r>
              <a:rPr lang="en-US" sz="3200" dirty="0">
                <a:latin typeface="Comic Sans MS" panose="030F0702030302020204" pitchFamily="66" charset="0"/>
              </a:rPr>
              <a:t> fun! </a:t>
            </a:r>
          </a:p>
          <a:p>
            <a:pPr algn="ctr"/>
            <a:r>
              <a:rPr lang="en-US" sz="3200" dirty="0">
                <a:latin typeface="Comic Sans MS" panose="030F0702030302020204" pitchFamily="66" charset="0"/>
              </a:rPr>
              <a:t>It is really important that children find </a:t>
            </a:r>
            <a:r>
              <a:rPr lang="en-US" sz="3200" dirty="0" err="1">
                <a:latin typeface="Comic Sans MS" panose="030F0702030302020204" pitchFamily="66" charset="0"/>
              </a:rPr>
              <a:t>maths</a:t>
            </a:r>
            <a:r>
              <a:rPr lang="en-US" sz="3200" dirty="0">
                <a:latin typeface="Comic Sans MS" panose="030F0702030302020204" pitchFamily="66" charset="0"/>
              </a:rPr>
              <a:t> fun! Children will learn much better if they are having fun. </a:t>
            </a:r>
            <a:endParaRPr lang="en-GB" sz="3200" dirty="0">
              <a:latin typeface="Comic Sans MS" panose="030F0702030302020204" pitchFamily="66" charset="0"/>
            </a:endParaRPr>
          </a:p>
        </p:txBody>
      </p:sp>
    </p:spTree>
    <p:extLst>
      <p:ext uri="{BB962C8B-B14F-4D97-AF65-F5344CB8AC3E}">
        <p14:creationId xmlns:p14="http://schemas.microsoft.com/office/powerpoint/2010/main" val="1125439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4388" y="836712"/>
            <a:ext cx="6211958"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Writing Numbers </a:t>
            </a:r>
          </a:p>
        </p:txBody>
      </p:sp>
      <p:sp>
        <p:nvSpPr>
          <p:cNvPr id="3" name="Rectangle 2"/>
          <p:cNvSpPr/>
          <p:nvPr/>
        </p:nvSpPr>
        <p:spPr>
          <a:xfrm>
            <a:off x="899592" y="2274838"/>
            <a:ext cx="7128792" cy="2677656"/>
          </a:xfrm>
          <a:prstGeom prst="rect">
            <a:avLst/>
          </a:prstGeom>
        </p:spPr>
        <p:txBody>
          <a:bodyPr wrap="square">
            <a:spAutoFit/>
          </a:bodyPr>
          <a:lstStyle/>
          <a:p>
            <a:r>
              <a:rPr lang="en-GB" sz="2400" dirty="0">
                <a:latin typeface="Comic Sans MS" panose="030F0702030302020204" pitchFamily="66" charset="0"/>
              </a:rPr>
              <a:t>A very tricky skill!</a:t>
            </a:r>
          </a:p>
          <a:p>
            <a:r>
              <a:rPr lang="en-GB" sz="2400" dirty="0">
                <a:latin typeface="Comic Sans MS" panose="030F0702030302020204" pitchFamily="66" charset="0"/>
              </a:rPr>
              <a:t>Although children are not required to form numbers in Reception class, we would encourage children that are ready to begin this.</a:t>
            </a:r>
          </a:p>
          <a:p>
            <a:r>
              <a:rPr lang="en-GB" sz="2400" dirty="0">
                <a:latin typeface="Comic Sans MS" panose="030F0702030302020204" pitchFamily="66" charset="0"/>
              </a:rPr>
              <a:t>It is an essential skill for year 1 </a:t>
            </a:r>
          </a:p>
          <a:p>
            <a:r>
              <a:rPr lang="en-GB" sz="2400" dirty="0">
                <a:latin typeface="Comic Sans MS" panose="030F0702030302020204" pitchFamily="66" charset="0"/>
              </a:rPr>
              <a:t>Reception class teachers can offer guidance regarding your own child. </a:t>
            </a:r>
          </a:p>
        </p:txBody>
      </p:sp>
    </p:spTree>
    <p:extLst>
      <p:ext uri="{BB962C8B-B14F-4D97-AF65-F5344CB8AC3E}">
        <p14:creationId xmlns:p14="http://schemas.microsoft.com/office/powerpoint/2010/main" val="9158204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4669" y="2924944"/>
            <a:ext cx="5889754"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Helping at home </a:t>
            </a:r>
          </a:p>
        </p:txBody>
      </p:sp>
    </p:spTree>
    <p:extLst>
      <p:ext uri="{BB962C8B-B14F-4D97-AF65-F5344CB8AC3E}">
        <p14:creationId xmlns:p14="http://schemas.microsoft.com/office/powerpoint/2010/main" val="21393523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404664"/>
            <a:ext cx="2695575"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5331" y="2492896"/>
            <a:ext cx="216217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960" y="416458"/>
            <a:ext cx="1743075" cy="2619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4128" y="3707333"/>
            <a:ext cx="2466975" cy="183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5576" y="4869160"/>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9"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0192" y="318939"/>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865465" y="5702025"/>
            <a:ext cx="3106941"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Counting</a:t>
            </a:r>
            <a:r>
              <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p>
        </p:txBody>
      </p:sp>
    </p:spTree>
    <p:extLst>
      <p:ext uri="{BB962C8B-B14F-4D97-AF65-F5344CB8AC3E}">
        <p14:creationId xmlns:p14="http://schemas.microsoft.com/office/powerpoint/2010/main" val="3409415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692695"/>
            <a:ext cx="2592288" cy="2558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0913" y="1946654"/>
            <a:ext cx="2593255" cy="25475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650" y="3717032"/>
            <a:ext cx="1819275" cy="250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32240" y="677559"/>
            <a:ext cx="167640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159925" y="4869160"/>
            <a:ext cx="6970178"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Looking for numbers</a:t>
            </a:r>
          </a:p>
        </p:txBody>
      </p:sp>
    </p:spTree>
    <p:extLst>
      <p:ext uri="{BB962C8B-B14F-4D97-AF65-F5344CB8AC3E}">
        <p14:creationId xmlns:p14="http://schemas.microsoft.com/office/powerpoint/2010/main" val="38445519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4040684" cy="5028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194322"/>
            <a:ext cx="3960440" cy="2354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60648"/>
            <a:ext cx="2847975"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5119777" y="2529076"/>
            <a:ext cx="2864887"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Sharing</a:t>
            </a:r>
            <a:r>
              <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p>
        </p:txBody>
      </p:sp>
    </p:spTree>
    <p:extLst>
      <p:ext uri="{BB962C8B-B14F-4D97-AF65-F5344CB8AC3E}">
        <p14:creationId xmlns:p14="http://schemas.microsoft.com/office/powerpoint/2010/main" val="14666956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883" y="1119386"/>
            <a:ext cx="2619375" cy="173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537" y="3459950"/>
            <a:ext cx="216217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7113" y="4005064"/>
            <a:ext cx="2009775"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693738"/>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28184" y="4762698"/>
            <a:ext cx="2676525" cy="170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7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84025" y="2852936"/>
            <a:ext cx="1857375" cy="245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092886" y="1700808"/>
            <a:ext cx="3143809"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Measure</a:t>
            </a:r>
            <a:r>
              <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a:t>
            </a:r>
          </a:p>
        </p:txBody>
      </p:sp>
    </p:spTree>
    <p:extLst>
      <p:ext uri="{BB962C8B-B14F-4D97-AF65-F5344CB8AC3E}">
        <p14:creationId xmlns:p14="http://schemas.microsoft.com/office/powerpoint/2010/main" val="3958094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48680"/>
            <a:ext cx="1704975" cy="2686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548" y="3717032"/>
            <a:ext cx="2619375"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9792" y="550976"/>
            <a:ext cx="3038475" cy="148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5988" y="1236776"/>
            <a:ext cx="2847975"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5976" y="3776464"/>
            <a:ext cx="4428438" cy="27755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116204" y="2460898"/>
            <a:ext cx="2292615"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Money</a:t>
            </a:r>
          </a:p>
        </p:txBody>
      </p:sp>
    </p:spTree>
    <p:extLst>
      <p:ext uri="{BB962C8B-B14F-4D97-AF65-F5344CB8AC3E}">
        <p14:creationId xmlns:p14="http://schemas.microsoft.com/office/powerpoint/2010/main" val="1567489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 result for shapes in real li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48680"/>
            <a:ext cx="167640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shapes in real li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204864"/>
            <a:ext cx="2457450" cy="1809751"/>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 result for shapes in real lif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3561" y="4365104"/>
            <a:ext cx="1428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descr="Image result for patterns in real life"/>
          <p:cNvSpPr>
            <a:spLocks noChangeAspect="1" noChangeArrowheads="1"/>
          </p:cNvSpPr>
          <p:nvPr/>
        </p:nvSpPr>
        <p:spPr bwMode="auto">
          <a:xfrm>
            <a:off x="63500" y="-762000"/>
            <a:ext cx="28575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10" descr="Image result for patterns in real life"/>
          <p:cNvSpPr>
            <a:spLocks noChangeAspect="1" noChangeArrowheads="1"/>
          </p:cNvSpPr>
          <p:nvPr/>
        </p:nvSpPr>
        <p:spPr bwMode="auto">
          <a:xfrm>
            <a:off x="427534" y="109504"/>
            <a:ext cx="28575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23"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126609"/>
            <a:ext cx="285750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25" name="Picture 13" descr="Image result for patterns in real lif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50110" y="1977430"/>
            <a:ext cx="2324100" cy="1724025"/>
          </a:xfrm>
          <a:prstGeom prst="rect">
            <a:avLst/>
          </a:prstGeom>
          <a:noFill/>
          <a:extLst>
            <a:ext uri="{909E8E84-426E-40DD-AFC4-6F175D3DCCD1}">
              <a14:hiddenFill xmlns:a14="http://schemas.microsoft.com/office/drawing/2010/main">
                <a:solidFill>
                  <a:srgbClr val="FFFFFF"/>
                </a:solidFill>
              </a14:hiddenFill>
            </a:ext>
          </a:extLst>
        </p:spPr>
      </p:pic>
      <p:pic>
        <p:nvPicPr>
          <p:cNvPr id="13327" name="Picture 15" descr="See the source 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35224" y="4014615"/>
            <a:ext cx="2634436" cy="1737081"/>
          </a:xfrm>
          <a:prstGeom prst="rect">
            <a:avLst/>
          </a:prstGeom>
          <a:noFill/>
          <a:extLst>
            <a:ext uri="{909E8E84-426E-40DD-AFC4-6F175D3DCCD1}">
              <a14:hiddenFill xmlns:a14="http://schemas.microsoft.com/office/drawing/2010/main">
                <a:solidFill>
                  <a:srgbClr val="FFFFFF"/>
                </a:solidFill>
              </a14:hiddenFill>
            </a:ext>
          </a:extLst>
        </p:spPr>
      </p:pic>
      <p:pic>
        <p:nvPicPr>
          <p:cNvPr id="13328" name="Picture 1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29718" y="4376738"/>
            <a:ext cx="2847975" cy="189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717419" y="558282"/>
            <a:ext cx="2509021"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latin typeface="Comic Sans MS" panose="030F0702030302020204" pitchFamily="66" charset="0"/>
              </a:rPr>
              <a:t>Shape </a:t>
            </a:r>
          </a:p>
        </p:txBody>
      </p:sp>
    </p:spTree>
    <p:extLst>
      <p:ext uri="{BB962C8B-B14F-4D97-AF65-F5344CB8AC3E}">
        <p14:creationId xmlns:p14="http://schemas.microsoft.com/office/powerpoint/2010/main" val="36876682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71600" y="692696"/>
            <a:ext cx="7675413" cy="4284789"/>
          </a:xfrm>
          <a:prstGeom prst="rect">
            <a:avLst/>
          </a:prstGeom>
        </p:spPr>
      </p:pic>
    </p:spTree>
    <p:extLst>
      <p:ext uri="{BB962C8B-B14F-4D97-AF65-F5344CB8AC3E}">
        <p14:creationId xmlns:p14="http://schemas.microsoft.com/office/powerpoint/2010/main" val="26590012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1859340"/>
            <a:ext cx="4572000" cy="3139321"/>
          </a:xfrm>
          <a:prstGeom prst="rect">
            <a:avLst/>
          </a:prstGeom>
        </p:spPr>
        <p:txBody>
          <a:bodyPr>
            <a:spAutoFit/>
          </a:bodyPr>
          <a:lstStyle/>
          <a:p>
            <a:r>
              <a:rPr lang="en-GB" u="sng" dirty="0">
                <a:solidFill>
                  <a:srgbClr val="3551FF"/>
                </a:solidFill>
                <a:latin typeface="Arial Rounded MT Bold" pitchFamily="34" charset="0"/>
                <a:hlinkClick r:id="" action="ppaction://noaction"/>
              </a:rPr>
              <a:t>http</a:t>
            </a:r>
            <a:r>
              <a:rPr lang="en-GB" u="sng" dirty="0">
                <a:solidFill>
                  <a:srgbClr val="3551FF"/>
                </a:solidFill>
                <a:latin typeface="Arial Rounded MT Bold" pitchFamily="34" charset="0"/>
                <a:hlinkClick r:id="rId2"/>
              </a:rPr>
              <a:t>://www.coolmath-games.com/</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3"/>
              </a:rPr>
              <a:t>http://www.bbc.co.uk/cbeebies/games/theme/brainteasers/page/all</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4"/>
              </a:rPr>
              <a:t>http://www.mathszone.co.uk</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5"/>
              </a:rPr>
              <a:t>http://primarygamesarena.com/Year-1</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hlinkClick r:id="rId6"/>
              </a:rPr>
              <a:t>http://www.ictgames.com/resources.html</a:t>
            </a:r>
            <a:r>
              <a:rPr lang="en-GB" u="sng" dirty="0">
                <a:solidFill>
                  <a:srgbClr val="3551FF"/>
                </a:solidFill>
                <a:latin typeface="Arial Rounded MT Bold" pitchFamily="34" charset="0"/>
              </a:rPr>
              <a:t/>
            </a:r>
            <a:br>
              <a:rPr lang="en-GB" u="sng" dirty="0">
                <a:solidFill>
                  <a:srgbClr val="3551FF"/>
                </a:solidFill>
                <a:latin typeface="Arial Rounded MT Bold" pitchFamily="34" charset="0"/>
              </a:rPr>
            </a:br>
            <a:r>
              <a:rPr lang="en-GB" u="sng" dirty="0">
                <a:solidFill>
                  <a:srgbClr val="3551FF"/>
                </a:solidFill>
                <a:latin typeface="Arial Rounded MT Bold" pitchFamily="34" charset="0"/>
              </a:rPr>
              <a:t> https://www.topmarks.co.uk/maths-games/5-7-years/counting </a:t>
            </a:r>
            <a:br>
              <a:rPr lang="en-GB" u="sng" dirty="0">
                <a:solidFill>
                  <a:srgbClr val="3551FF"/>
                </a:solidFill>
                <a:latin typeface="Arial Rounded MT Bold" pitchFamily="34" charset="0"/>
              </a:rPr>
            </a:br>
            <a:r>
              <a:rPr lang="en-GB" u="sng" dirty="0">
                <a:solidFill>
                  <a:srgbClr val="3551FF"/>
                </a:solidFill>
                <a:latin typeface="Arial Rounded MT Bold" pitchFamily="34" charset="0"/>
              </a:rPr>
              <a:t> http://www.crickweb.co.uk/Early-Years.html </a:t>
            </a:r>
            <a:endParaRPr lang="en-GB" dirty="0"/>
          </a:p>
        </p:txBody>
      </p:sp>
      <p:sp>
        <p:nvSpPr>
          <p:cNvPr id="3" name="Rectangle 2"/>
          <p:cNvSpPr/>
          <p:nvPr/>
        </p:nvSpPr>
        <p:spPr>
          <a:xfrm>
            <a:off x="3090504" y="548680"/>
            <a:ext cx="2962992"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solidFill>
                  <a:srgbClr val="7030A0"/>
                </a:solidFill>
                <a:effectLst/>
              </a:rPr>
              <a:t>Websites </a:t>
            </a:r>
          </a:p>
        </p:txBody>
      </p:sp>
    </p:spTree>
    <p:extLst>
      <p:ext uri="{BB962C8B-B14F-4D97-AF65-F5344CB8AC3E}">
        <p14:creationId xmlns:p14="http://schemas.microsoft.com/office/powerpoint/2010/main" val="578635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worthy\Desktop\School\Barden Log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3429000"/>
            <a:ext cx="3038088" cy="308072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35696" y="548680"/>
            <a:ext cx="6895991" cy="2585323"/>
          </a:xfrm>
          <a:prstGeom prst="rect">
            <a:avLst/>
          </a:prstGeom>
          <a:noFill/>
        </p:spPr>
        <p:txBody>
          <a:bodyPr wrap="none" lIns="91440" tIns="45720" rIns="91440" bIns="45720">
            <a:spAutoFit/>
          </a:bodyPr>
          <a:lstStyle/>
          <a:p>
            <a:pPr algn="ctr"/>
            <a:r>
              <a:rPr lang="en-US" sz="5400" b="1" cap="none" spc="0" dirty="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rPr>
              <a:t>Thank you for listening </a:t>
            </a:r>
          </a:p>
          <a:p>
            <a:pPr algn="ctr"/>
            <a:endParaRPr lang="en-US" sz="5400" b="1" dirty="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endParaRPr>
          </a:p>
          <a:p>
            <a:pPr algn="ctr"/>
            <a:r>
              <a:rPr lang="en-US" sz="5400" b="1" cap="none" spc="0" dirty="0">
                <a:ln w="17780" cmpd="sng">
                  <a:solidFill>
                    <a:schemeClr val="accent1">
                      <a:tint val="3000"/>
                    </a:schemeClr>
                  </a:solidFill>
                  <a:prstDash val="solid"/>
                  <a:miter lim="800000"/>
                </a:ln>
                <a:solidFill>
                  <a:srgbClr val="7030A0"/>
                </a:solidFill>
                <a:effectLst>
                  <a:outerShdw blurRad="55000" dist="50800" dir="5400000" algn="tl">
                    <a:srgbClr val="000000">
                      <a:alpha val="33000"/>
                    </a:srgbClr>
                  </a:outerShdw>
                </a:effectLst>
              </a:rPr>
              <a:t>Any questions ?</a:t>
            </a:r>
          </a:p>
        </p:txBody>
      </p:sp>
    </p:spTree>
    <p:extLst>
      <p:ext uri="{BB962C8B-B14F-4D97-AF65-F5344CB8AC3E}">
        <p14:creationId xmlns:p14="http://schemas.microsoft.com/office/powerpoint/2010/main" val="1823371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332</TotalTime>
  <Words>916</Words>
  <Application>Microsoft Office PowerPoint</Application>
  <PresentationFormat>On-screen Show (4:3)</PresentationFormat>
  <Paragraphs>141</Paragraphs>
  <Slides>39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Arial Rounded MT Bold</vt:lpstr>
      <vt:lpstr>Calibri</vt:lpstr>
      <vt:lpstr>Comic Sans MS</vt:lpstr>
      <vt:lpstr>Wingdings</vt:lpstr>
      <vt:lpstr>Office Theme</vt:lpstr>
      <vt:lpstr>Early Maths  at  Barden Primary School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Maths  at  Barden Primary School</dc:title>
  <dc:creator>Jo Worthy</dc:creator>
  <cp:lastModifiedBy>Jo Worthy</cp:lastModifiedBy>
  <cp:revision>37</cp:revision>
  <dcterms:created xsi:type="dcterms:W3CDTF">2019-03-02T16:13:44Z</dcterms:created>
  <dcterms:modified xsi:type="dcterms:W3CDTF">2024-10-07T19:42:01Z</dcterms:modified>
</cp:coreProperties>
</file>