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DDDDDD"/>
    <a:srgbClr val="FF9900"/>
    <a:srgbClr val="99CC00"/>
    <a:srgbClr val="00FFFF"/>
    <a:srgbClr val="FF99FF"/>
    <a:srgbClr val="861799"/>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742871-02A0-35CE-77CA-66EC7A9C2AED}" v="9" dt="2025-09-02T15:54:16.994"/>
    <p1510:client id="{ED13156A-18A9-B770-EC6C-156E178613EA}" v="326" dt="2025-09-02T15:40:19.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dith Stansfield" userId="S::jstansfield@barden.lancs.sch.uk::de04799f-8731-4d2a-b9a2-471db07041fe" providerId="AD" clId="Web-{50742871-02A0-35CE-77CA-66EC7A9C2AED}"/>
    <pc:docChg chg="modSld">
      <pc:chgData name="Judith Stansfield" userId="S::jstansfield@barden.lancs.sch.uk::de04799f-8731-4d2a-b9a2-471db07041fe" providerId="AD" clId="Web-{50742871-02A0-35CE-77CA-66EC7A9C2AED}" dt="2025-09-02T15:54:14.760" v="7" actId="20577"/>
      <pc:docMkLst>
        <pc:docMk/>
      </pc:docMkLst>
      <pc:sldChg chg="modSp">
        <pc:chgData name="Judith Stansfield" userId="S::jstansfield@barden.lancs.sch.uk::de04799f-8731-4d2a-b9a2-471db07041fe" providerId="AD" clId="Web-{50742871-02A0-35CE-77CA-66EC7A9C2AED}" dt="2025-09-02T15:54:14.760" v="7" actId="20577"/>
        <pc:sldMkLst>
          <pc:docMk/>
          <pc:sldMk cId="1825489716" sldId="256"/>
        </pc:sldMkLst>
        <pc:spChg chg="mod">
          <ac:chgData name="Judith Stansfield" userId="S::jstansfield@barden.lancs.sch.uk::de04799f-8731-4d2a-b9a2-471db07041fe" providerId="AD" clId="Web-{50742871-02A0-35CE-77CA-66EC7A9C2AED}" dt="2025-09-02T15:54:14.760" v="7" actId="20577"/>
          <ac:spMkLst>
            <pc:docMk/>
            <pc:sldMk cId="1825489716" sldId="256"/>
            <ac:spMk id="56" creationId="{2B48F191-0755-09A4-BC9F-B92DB72FD207}"/>
          </ac:spMkLst>
        </pc:spChg>
      </pc:sldChg>
    </pc:docChg>
  </pc:docChgLst>
  <pc:docChgLst>
    <pc:chgData name="Melanie Fielden" userId="S::mfielden@barden.lancs.sch.uk::04ebcbb1-caab-4dd5-b05f-ff93aa7de0e1" providerId="AD" clId="Web-{ED13156A-18A9-B770-EC6C-156E178613EA}"/>
    <pc:docChg chg="modSld">
      <pc:chgData name="Melanie Fielden" userId="S::mfielden@barden.lancs.sch.uk::04ebcbb1-caab-4dd5-b05f-ff93aa7de0e1" providerId="AD" clId="Web-{ED13156A-18A9-B770-EC6C-156E178613EA}" dt="2025-09-02T15:40:19.106" v="187" actId="1076"/>
      <pc:docMkLst>
        <pc:docMk/>
      </pc:docMkLst>
      <pc:sldChg chg="modSp">
        <pc:chgData name="Melanie Fielden" userId="S::mfielden@barden.lancs.sch.uk::04ebcbb1-caab-4dd5-b05f-ff93aa7de0e1" providerId="AD" clId="Web-{ED13156A-18A9-B770-EC6C-156E178613EA}" dt="2025-09-02T15:39:31.590" v="182" actId="20577"/>
        <pc:sldMkLst>
          <pc:docMk/>
          <pc:sldMk cId="1825489716" sldId="256"/>
        </pc:sldMkLst>
        <pc:spChg chg="mod">
          <ac:chgData name="Melanie Fielden" userId="S::mfielden@barden.lancs.sch.uk::04ebcbb1-caab-4dd5-b05f-ff93aa7de0e1" providerId="AD" clId="Web-{ED13156A-18A9-B770-EC6C-156E178613EA}" dt="2025-09-02T15:36:59.897" v="49" actId="20577"/>
          <ac:spMkLst>
            <pc:docMk/>
            <pc:sldMk cId="1825489716" sldId="256"/>
            <ac:spMk id="55" creationId="{45B1D3BB-D22A-9F57-A94D-702288B71F2D}"/>
          </ac:spMkLst>
        </pc:spChg>
        <pc:spChg chg="mod">
          <ac:chgData name="Melanie Fielden" userId="S::mfielden@barden.lancs.sch.uk::04ebcbb1-caab-4dd5-b05f-ff93aa7de0e1" providerId="AD" clId="Web-{ED13156A-18A9-B770-EC6C-156E178613EA}" dt="2025-09-02T15:38:48.084" v="145" actId="20577"/>
          <ac:spMkLst>
            <pc:docMk/>
            <pc:sldMk cId="1825489716" sldId="256"/>
            <ac:spMk id="56" creationId="{2B48F191-0755-09A4-BC9F-B92DB72FD207}"/>
          </ac:spMkLst>
        </pc:spChg>
        <pc:spChg chg="mod">
          <ac:chgData name="Melanie Fielden" userId="S::mfielden@barden.lancs.sch.uk::04ebcbb1-caab-4dd5-b05f-ff93aa7de0e1" providerId="AD" clId="Web-{ED13156A-18A9-B770-EC6C-156E178613EA}" dt="2025-09-02T15:39:31.590" v="182" actId="20577"/>
          <ac:spMkLst>
            <pc:docMk/>
            <pc:sldMk cId="1825489716" sldId="256"/>
            <ac:spMk id="57" creationId="{D5E86F0F-6262-E1DA-1AF9-59DA7FD70B72}"/>
          </ac:spMkLst>
        </pc:spChg>
      </pc:sldChg>
      <pc:sldChg chg="addSp delSp modSp">
        <pc:chgData name="Melanie Fielden" userId="S::mfielden@barden.lancs.sch.uk::04ebcbb1-caab-4dd5-b05f-ff93aa7de0e1" providerId="AD" clId="Web-{ED13156A-18A9-B770-EC6C-156E178613EA}" dt="2025-09-02T15:40:19.106" v="187" actId="1076"/>
        <pc:sldMkLst>
          <pc:docMk/>
          <pc:sldMk cId="2380069392" sldId="258"/>
        </pc:sldMkLst>
        <pc:picChg chg="del">
          <ac:chgData name="Melanie Fielden" userId="S::mfielden@barden.lancs.sch.uk::04ebcbb1-caab-4dd5-b05f-ff93aa7de0e1" providerId="AD" clId="Web-{ED13156A-18A9-B770-EC6C-156E178613EA}" dt="2025-09-02T15:39:46.590" v="183"/>
          <ac:picMkLst>
            <pc:docMk/>
            <pc:sldMk cId="2380069392" sldId="258"/>
            <ac:picMk id="5" creationId="{9AAE73A7-52D0-9230-2409-6526E6C63327}"/>
          </ac:picMkLst>
        </pc:picChg>
        <pc:picChg chg="add mod">
          <ac:chgData name="Melanie Fielden" userId="S::mfielden@barden.lancs.sch.uk::04ebcbb1-caab-4dd5-b05f-ff93aa7de0e1" providerId="AD" clId="Web-{ED13156A-18A9-B770-EC6C-156E178613EA}" dt="2025-09-02T15:40:19.106" v="187" actId="1076"/>
          <ac:picMkLst>
            <pc:docMk/>
            <pc:sldMk cId="2380069392" sldId="258"/>
            <ac:picMk id="6" creationId="{4D16E9F7-F1B4-012C-978E-B1FB9FE7AC95}"/>
          </ac:picMkLst>
        </pc:picChg>
      </pc:sldChg>
    </pc:docChg>
  </pc:docChgLst>
  <pc:docChgLst>
    <pc:chgData name="Melanie Fielden" userId="S::mfielden@barden.lancs.sch.uk::04ebcbb1-caab-4dd5-b05f-ff93aa7de0e1" providerId="AD" clId="Web-{0C6DF69F-7996-1E41-7F06-CB9EE56C62BF}"/>
    <pc:docChg chg="modSld">
      <pc:chgData name="Melanie Fielden" userId="S::mfielden@barden.lancs.sch.uk::04ebcbb1-caab-4dd5-b05f-ff93aa7de0e1" providerId="AD" clId="Web-{0C6DF69F-7996-1E41-7F06-CB9EE56C62BF}" dt="2024-09-17T17:37:34.653" v="11" actId="20577"/>
      <pc:docMkLst>
        <pc:docMk/>
      </pc:docMkLst>
      <pc:sldChg chg="modSp">
        <pc:chgData name="Melanie Fielden" userId="S::mfielden@barden.lancs.sch.uk::04ebcbb1-caab-4dd5-b05f-ff93aa7de0e1" providerId="AD" clId="Web-{0C6DF69F-7996-1E41-7F06-CB9EE56C62BF}" dt="2024-09-17T17:37:34.653" v="11" actId="20577"/>
        <pc:sldMkLst>
          <pc:docMk/>
          <pc:sldMk cId="2380069392" sldId="258"/>
        </pc:sldMkLst>
      </pc:sldChg>
    </pc:docChg>
  </pc:docChgLst>
  <pc:docChgLst>
    <pc:chgData name="Alice Rawstron" userId="cff51b4e-44b3-433c-ada0-bc8a201ae1a1" providerId="ADAL" clId="{A8808083-16D7-4E4C-8344-8E63E82A4F27}"/>
    <pc:docChg chg="custSel modSld">
      <pc:chgData name="Alice Rawstron" userId="cff51b4e-44b3-433c-ada0-bc8a201ae1a1" providerId="ADAL" clId="{A8808083-16D7-4E4C-8344-8E63E82A4F27}" dt="2024-10-08T18:58:22.273" v="0" actId="478"/>
      <pc:docMkLst>
        <pc:docMk/>
      </pc:docMkLst>
      <pc:sldChg chg="delSp">
        <pc:chgData name="Alice Rawstron" userId="cff51b4e-44b3-433c-ada0-bc8a201ae1a1" providerId="ADAL" clId="{A8808083-16D7-4E4C-8344-8E63E82A4F27}" dt="2024-10-08T18:58:22.273" v="0" actId="478"/>
        <pc:sldMkLst>
          <pc:docMk/>
          <pc:sldMk cId="2380069392" sldId="25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02/09/2025</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99915"/>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2843826" y="284426"/>
            <a:ext cx="2652084" cy="2462213"/>
          </a:xfrm>
          <a:prstGeom prst="rect">
            <a:avLst/>
          </a:prstGeom>
          <a:noFill/>
        </p:spPr>
        <p:txBody>
          <a:bodyPr wrap="square" lIns="91440" tIns="45720" rIns="91440" bIns="45720" rtlCol="0" anchor="t">
            <a:spAutoFit/>
          </a:bodyPr>
          <a:lstStyle/>
          <a:p>
            <a:pPr algn="ctr"/>
            <a:r>
              <a:rPr lang="en-GB" b="1"/>
              <a:t>Maths</a:t>
            </a:r>
          </a:p>
          <a:p>
            <a:pPr algn="ctr"/>
            <a:r>
              <a:rPr lang="en-GB">
                <a:ea typeface="Calibri"/>
                <a:cs typeface="Calibri"/>
              </a:rPr>
              <a:t>Children will begin with looking at Place Value in 2-digit numbers before moving on to </a:t>
            </a:r>
          </a:p>
          <a:p>
            <a:pPr algn="ctr"/>
            <a:r>
              <a:rPr lang="en-GB">
                <a:ea typeface="Calibri"/>
                <a:cs typeface="Calibri"/>
              </a:rPr>
              <a:t>Addition and Subtraction.</a:t>
            </a:r>
          </a:p>
          <a:p>
            <a:pPr algn="ctr"/>
            <a:endParaRPr lang="en-GB">
              <a:ea typeface="Calibri"/>
              <a:cs typeface="Calibri"/>
            </a:endParaRPr>
          </a:p>
          <a:p>
            <a:pPr algn="ctr"/>
            <a:endParaRPr lang="en-GB">
              <a:ea typeface="Calibri"/>
              <a:cs typeface="Calibri"/>
            </a:endParaRPr>
          </a:p>
          <a:p>
            <a:pPr algn="ctr"/>
            <a:endParaRPr lang="en-GB" sz="1000">
              <a:ea typeface="Calibri" panose="020F0502020204030204"/>
              <a:cs typeface="Calibri" panose="020F0502020204030204"/>
            </a:endParaRPr>
          </a:p>
        </p:txBody>
      </p:sp>
      <p:sp>
        <p:nvSpPr>
          <p:cNvPr id="55" name="TextBox 54">
            <a:extLst>
              <a:ext uri="{FF2B5EF4-FFF2-40B4-BE49-F238E27FC236}">
                <a16:creationId xmlns:a16="http://schemas.microsoft.com/office/drawing/2014/main" id="{45B1D3BB-D22A-9F57-A94D-702288B71F2D}"/>
              </a:ext>
            </a:extLst>
          </p:cNvPr>
          <p:cNvSpPr txBox="1"/>
          <p:nvPr/>
        </p:nvSpPr>
        <p:spPr>
          <a:xfrm>
            <a:off x="2973924" y="3696788"/>
            <a:ext cx="2380394" cy="2831544"/>
          </a:xfrm>
          <a:prstGeom prst="rect">
            <a:avLst/>
          </a:prstGeom>
          <a:noFill/>
        </p:spPr>
        <p:txBody>
          <a:bodyPr wrap="square" lIns="91440" tIns="45720" rIns="91440" bIns="45720" rtlCol="0" anchor="t">
            <a:spAutoFit/>
          </a:bodyPr>
          <a:lstStyle/>
          <a:p>
            <a:pPr algn="ctr"/>
            <a:r>
              <a:rPr lang="en-GB" b="1" dirty="0"/>
              <a:t>English</a:t>
            </a:r>
          </a:p>
          <a:p>
            <a:pPr algn="ctr"/>
            <a:r>
              <a:rPr lang="en-GB" sz="1600" dirty="0">
                <a:ea typeface="Calibri"/>
                <a:cs typeface="Calibri"/>
              </a:rPr>
              <a:t>In English we read the text: 'Way Home for Wolf'. We innovate our own stories using story maps.</a:t>
            </a:r>
          </a:p>
          <a:p>
            <a:pPr algn="ctr"/>
            <a:r>
              <a:rPr lang="en-GB" sz="1600" dirty="0">
                <a:ea typeface="Calibri"/>
                <a:cs typeface="Calibri"/>
              </a:rPr>
              <a:t>invent a new character. Next, we then look at non-fiction texts and write an information page about animals living on the tundra.</a:t>
            </a:r>
          </a:p>
        </p:txBody>
      </p:sp>
      <p:sp>
        <p:nvSpPr>
          <p:cNvPr id="56" name="TextBox 55">
            <a:extLst>
              <a:ext uri="{FF2B5EF4-FFF2-40B4-BE49-F238E27FC236}">
                <a16:creationId xmlns:a16="http://schemas.microsoft.com/office/drawing/2014/main" id="{2B48F191-0755-09A4-BC9F-B92DB72FD207}"/>
              </a:ext>
            </a:extLst>
          </p:cNvPr>
          <p:cNvSpPr txBox="1"/>
          <p:nvPr/>
        </p:nvSpPr>
        <p:spPr>
          <a:xfrm>
            <a:off x="5772475" y="1910886"/>
            <a:ext cx="2840469" cy="2893100"/>
          </a:xfrm>
          <a:prstGeom prst="rect">
            <a:avLst/>
          </a:prstGeom>
          <a:noFill/>
        </p:spPr>
        <p:txBody>
          <a:bodyPr wrap="square" lIns="91440" tIns="45720" rIns="91440" bIns="45720" rtlCol="0" anchor="t">
            <a:spAutoFit/>
          </a:bodyPr>
          <a:lstStyle/>
          <a:p>
            <a:pPr algn="ctr"/>
            <a:r>
              <a:rPr lang="en-GB" b="1" dirty="0"/>
              <a:t>Science</a:t>
            </a:r>
          </a:p>
          <a:p>
            <a:pPr algn="ctr"/>
            <a:endParaRPr lang="en-GB" b="1" dirty="0">
              <a:ea typeface="Calibri"/>
              <a:cs typeface="Calibri"/>
            </a:endParaRPr>
          </a:p>
          <a:p>
            <a:pPr algn="ctr"/>
            <a:r>
              <a:rPr lang="en-GB" sz="1600" dirty="0">
                <a:ea typeface="Calibri"/>
                <a:cs typeface="Calibri"/>
              </a:rPr>
              <a:t>Animals and  their need for survival. We find out what mammals need to survive looking with focus on birds, fish, amphibians and humans.</a:t>
            </a:r>
            <a:endParaRPr lang="en-GB" dirty="0"/>
          </a:p>
          <a:p>
            <a:pPr algn="ctr"/>
            <a:endParaRPr lang="en-GB" sz="1600" dirty="0">
              <a:ea typeface="Calibri" panose="020F0502020204030204"/>
              <a:cs typeface="Calibri" panose="020F0502020204030204"/>
            </a:endParaRPr>
          </a:p>
          <a:p>
            <a:pPr algn="ctr"/>
            <a:endParaRPr lang="en-GB" sz="1600" dirty="0">
              <a:ea typeface="Calibri" panose="020F0502020204030204"/>
              <a:cs typeface="Calibri" panose="020F0502020204030204"/>
            </a:endParaRPr>
          </a:p>
          <a:p>
            <a:endParaRPr lang="en-GB" sz="800" b="1" dirty="0">
              <a:ea typeface="Calibri" panose="020F0502020204030204"/>
              <a:cs typeface="Calibri" panose="020F0502020204030204"/>
            </a:endParaRPr>
          </a:p>
          <a:p>
            <a:endParaRPr lang="en-GB" sz="800" dirty="0">
              <a:ea typeface="Calibri" panose="020F0502020204030204"/>
              <a:cs typeface="Calibri" panose="020F0502020204030204"/>
            </a:endParaRPr>
          </a:p>
          <a:p>
            <a:endParaRPr lang="en-GB" sz="800" b="1" dirty="0">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8848800" y="169817"/>
            <a:ext cx="2775348" cy="2769989"/>
          </a:xfrm>
          <a:prstGeom prst="rect">
            <a:avLst/>
          </a:prstGeom>
          <a:noFill/>
        </p:spPr>
        <p:txBody>
          <a:bodyPr wrap="square" lIns="91440" tIns="45720" rIns="91440" bIns="45720" rtlCol="0" anchor="t">
            <a:spAutoFit/>
          </a:bodyPr>
          <a:lstStyle/>
          <a:p>
            <a:pPr algn="ctr"/>
            <a:r>
              <a:rPr lang="en-GB" b="1" dirty="0">
                <a:ea typeface="Calibri"/>
                <a:cs typeface="Calibri"/>
              </a:rPr>
              <a:t>History</a:t>
            </a:r>
            <a:endParaRPr lang="en-GB" b="1" dirty="0"/>
          </a:p>
          <a:p>
            <a:pPr algn="ctr"/>
            <a:r>
              <a:rPr lang="en-GB" sz="1600" dirty="0">
                <a:ea typeface="Calibri"/>
                <a:cs typeface="Calibri"/>
              </a:rPr>
              <a:t>We will explore the significant places in Burnley and analyse how they have developed over time. We will also look at life in the 19th Century, including schools and toys. We will visit Towneley Hall to enhance our learning.</a:t>
            </a:r>
          </a:p>
          <a:p>
            <a:pPr algn="ctr"/>
            <a:endParaRPr lang="en-GB">
              <a:ea typeface="Calibri"/>
              <a:cs typeface="Calibri"/>
            </a:endParaRPr>
          </a:p>
          <a:p>
            <a:pPr algn="ctr"/>
            <a:endParaRPr lang="en-GB" sz="1000">
              <a:ea typeface="Calibri" panose="020F0502020204030204"/>
              <a:cs typeface="Calibri" panose="020F0502020204030204"/>
            </a:endParaRPr>
          </a:p>
        </p:txBody>
      </p:sp>
      <p:sp>
        <p:nvSpPr>
          <p:cNvPr id="58" name="TextBox 57">
            <a:extLst>
              <a:ext uri="{FF2B5EF4-FFF2-40B4-BE49-F238E27FC236}">
                <a16:creationId xmlns:a16="http://schemas.microsoft.com/office/drawing/2014/main" id="{088A977B-7339-F271-9A98-1C44FF1EBF84}"/>
              </a:ext>
            </a:extLst>
          </p:cNvPr>
          <p:cNvSpPr txBox="1"/>
          <p:nvPr/>
        </p:nvSpPr>
        <p:spPr>
          <a:xfrm>
            <a:off x="8903243" y="3414623"/>
            <a:ext cx="2782960" cy="2462213"/>
          </a:xfrm>
          <a:prstGeom prst="rect">
            <a:avLst/>
          </a:prstGeom>
          <a:noFill/>
        </p:spPr>
        <p:txBody>
          <a:bodyPr wrap="square" lIns="91440" tIns="45720" rIns="91440" bIns="45720" rtlCol="0" anchor="t">
            <a:spAutoFit/>
          </a:bodyPr>
          <a:lstStyle/>
          <a:p>
            <a:pPr algn="ctr"/>
            <a:r>
              <a:rPr lang="en-GB" b="1" dirty="0"/>
              <a:t>Art</a:t>
            </a:r>
          </a:p>
          <a:p>
            <a:pPr algn="ctr"/>
            <a:endParaRPr lang="en-GB" b="1" dirty="0">
              <a:ea typeface="Calibri"/>
              <a:cs typeface="Calibri"/>
            </a:endParaRPr>
          </a:p>
          <a:p>
            <a:pPr algn="ctr"/>
            <a:r>
              <a:rPr lang="en-GB" dirty="0">
                <a:ea typeface="Calibri"/>
                <a:cs typeface="Calibri"/>
              </a:rPr>
              <a:t>We will be experimenting with observational drawing.</a:t>
            </a:r>
          </a:p>
          <a:p>
            <a:pPr algn="ctr"/>
            <a:r>
              <a:rPr lang="en-GB" dirty="0">
                <a:ea typeface="Calibri"/>
                <a:cs typeface="Calibri"/>
              </a:rPr>
              <a:t>We will explore the work of LS Lowry and the Boyle family. </a:t>
            </a:r>
            <a:endParaRPr lang="en-GB" dirty="0">
              <a:ea typeface="+mn-lt"/>
              <a:cs typeface="+mn-lt"/>
            </a:endParaRPr>
          </a:p>
          <a:p>
            <a:pPr algn="ctr"/>
            <a:endParaRPr lang="en-GB">
              <a:ea typeface="Calibri"/>
              <a:cs typeface="Calibri"/>
            </a:endParaRPr>
          </a:p>
          <a:p>
            <a:pPr algn="ctr"/>
            <a:endParaRPr lang="en-GB" sz="1000">
              <a:ea typeface="Calibri"/>
              <a:cs typeface="Calibri"/>
            </a:endParaRPr>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250" y="1841734"/>
            <a:ext cx="1624149" cy="1624149"/>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0" y="3335547"/>
            <a:ext cx="2498651" cy="1015663"/>
          </a:xfrm>
          <a:prstGeom prst="rect">
            <a:avLst/>
          </a:prstGeom>
          <a:noFill/>
        </p:spPr>
        <p:txBody>
          <a:bodyPr wrap="square" lIns="91440" tIns="45720" rIns="91440" bIns="45720" rtlCol="0" anchor="t">
            <a:spAutoFit/>
          </a:bodyPr>
          <a:lstStyle/>
          <a:p>
            <a:pPr algn="ctr"/>
            <a:r>
              <a:rPr lang="en-GB" sz="6000">
                <a:solidFill>
                  <a:schemeClr val="bg1"/>
                </a:solidFill>
                <a:latin typeface="ADLaM Display"/>
                <a:ea typeface="ADLaM Display"/>
                <a:cs typeface="ADLaM Display"/>
              </a:rPr>
              <a:t>Year 2</a:t>
            </a:r>
            <a:endParaRPr lang="en-GB" sz="60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63" name="TextBox 62">
            <a:extLst>
              <a:ext uri="{FF2B5EF4-FFF2-40B4-BE49-F238E27FC236}">
                <a16:creationId xmlns:a16="http://schemas.microsoft.com/office/drawing/2014/main" id="{CD956F44-6752-FC13-9EC4-82BFC684EFA9}"/>
              </a:ext>
            </a:extLst>
          </p:cNvPr>
          <p:cNvSpPr txBox="1"/>
          <p:nvPr/>
        </p:nvSpPr>
        <p:spPr>
          <a:xfrm>
            <a:off x="5888165" y="5287825"/>
            <a:ext cx="2813282" cy="1569660"/>
          </a:xfrm>
          <a:prstGeom prst="rect">
            <a:avLst/>
          </a:prstGeom>
          <a:noFill/>
        </p:spPr>
        <p:txBody>
          <a:bodyPr wrap="square" rtlCol="0">
            <a:spAutoFit/>
          </a:bodyPr>
          <a:lstStyle/>
          <a:p>
            <a:pPr algn="ctr"/>
            <a:r>
              <a:rPr lang="en-GB" sz="4800">
                <a:solidFill>
                  <a:schemeClr val="bg1"/>
                </a:solidFill>
                <a:latin typeface="ADLaM Display" panose="020F0502020204030204" pitchFamily="2" charset="0"/>
                <a:ea typeface="ADLaM Display" panose="020F0502020204030204" pitchFamily="2" charset="0"/>
                <a:cs typeface="ADLaM Display" panose="020F0502020204030204" pitchFamily="2" charset="0"/>
              </a:rPr>
              <a:t>Autumn </a:t>
            </a:r>
          </a:p>
          <a:p>
            <a:pPr algn="ctr"/>
            <a:r>
              <a:rPr lang="en-GB" sz="4800">
                <a:solidFill>
                  <a:schemeClr val="bg1"/>
                </a:solidFill>
                <a:latin typeface="ADLaM Display" panose="020F0502020204030204" pitchFamily="2" charset="0"/>
                <a:ea typeface="ADLaM Display" panose="020F0502020204030204" pitchFamily="2" charset="0"/>
                <a:cs typeface="ADLaM Display" panose="020F0502020204030204" pitchFamily="2" charset="0"/>
              </a:rPr>
              <a:t>1</a:t>
            </a:r>
            <a:endParaRPr lang="en-GB" sz="54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pic>
        <p:nvPicPr>
          <p:cNvPr id="2" name="Picture 1" descr="A white circle with a long shadow&#10;&#10;Description automatically generated">
            <a:extLst>
              <a:ext uri="{FF2B5EF4-FFF2-40B4-BE49-F238E27FC236}">
                <a16:creationId xmlns:a16="http://schemas.microsoft.com/office/drawing/2014/main" id="{14A95822-BF32-7F7F-B44C-474344CA5C8D}"/>
              </a:ext>
            </a:extLst>
          </p:cNvPr>
          <p:cNvPicPr>
            <a:picLocks noChangeAspect="1"/>
          </p:cNvPicPr>
          <p:nvPr/>
        </p:nvPicPr>
        <p:blipFill>
          <a:blip r:embed="rId3"/>
          <a:stretch>
            <a:fillRect/>
          </a:stretch>
        </p:blipFill>
        <p:spPr>
          <a:xfrm>
            <a:off x="3099547" y="2145353"/>
            <a:ext cx="2138083" cy="707118"/>
          </a:xfrm>
          <a:prstGeom prst="rect">
            <a:avLst/>
          </a:prstGeom>
        </p:spPr>
      </p:pic>
      <p:pic>
        <p:nvPicPr>
          <p:cNvPr id="3" name="Picture 2" descr="A group of cartoon soldiers&#10;&#10;Description automatically generated">
            <a:extLst>
              <a:ext uri="{FF2B5EF4-FFF2-40B4-BE49-F238E27FC236}">
                <a16:creationId xmlns:a16="http://schemas.microsoft.com/office/drawing/2014/main" id="{13A081F0-048C-FEC9-D392-519FC36783E5}"/>
              </a:ext>
            </a:extLst>
          </p:cNvPr>
          <p:cNvPicPr>
            <a:picLocks noChangeAspect="1"/>
          </p:cNvPicPr>
          <p:nvPr/>
        </p:nvPicPr>
        <p:blipFill>
          <a:blip r:embed="rId4"/>
          <a:stretch>
            <a:fillRect/>
          </a:stretch>
        </p:blipFill>
        <p:spPr>
          <a:xfrm>
            <a:off x="9766765" y="2411226"/>
            <a:ext cx="984438" cy="780491"/>
          </a:xfrm>
          <a:prstGeom prst="rect">
            <a:avLst/>
          </a:prstGeom>
        </p:spPr>
      </p:pic>
      <p:pic>
        <p:nvPicPr>
          <p:cNvPr id="4" name="Picture 3" descr="A group of people walking in a snowy area&#10;&#10;Description automatically generated">
            <a:extLst>
              <a:ext uri="{FF2B5EF4-FFF2-40B4-BE49-F238E27FC236}">
                <a16:creationId xmlns:a16="http://schemas.microsoft.com/office/drawing/2014/main" id="{CA4832E7-414E-B9F7-BFCE-190ED77CA491}"/>
              </a:ext>
            </a:extLst>
          </p:cNvPr>
          <p:cNvPicPr>
            <a:picLocks noChangeAspect="1"/>
          </p:cNvPicPr>
          <p:nvPr/>
        </p:nvPicPr>
        <p:blipFill>
          <a:blip r:embed="rId5"/>
          <a:stretch>
            <a:fillRect/>
          </a:stretch>
        </p:blipFill>
        <p:spPr>
          <a:xfrm>
            <a:off x="9364692" y="5460998"/>
            <a:ext cx="1974182" cy="1016689"/>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FA48C6-A5B9-6AA4-0B29-60CE70908F0A}"/>
              </a:ext>
            </a:extLst>
          </p:cNvPr>
          <p:cNvSpPr txBox="1"/>
          <p:nvPr/>
        </p:nvSpPr>
        <p:spPr>
          <a:xfrm>
            <a:off x="2561878" y="357531"/>
            <a:ext cx="3116377" cy="2462213"/>
          </a:xfrm>
          <a:prstGeom prst="rect">
            <a:avLst/>
          </a:prstGeom>
          <a:noFill/>
        </p:spPr>
        <p:txBody>
          <a:bodyPr wrap="square" lIns="91440" tIns="45720" rIns="91440" bIns="45720" rtlCol="0" anchor="t">
            <a:spAutoFit/>
          </a:bodyPr>
          <a:lstStyle/>
          <a:p>
            <a:pPr algn="ctr"/>
            <a:r>
              <a:rPr lang="en-GB" b="1" dirty="0"/>
              <a:t>PE</a:t>
            </a:r>
          </a:p>
          <a:p>
            <a:pPr algn="ctr"/>
            <a:endParaRPr lang="en-GB" b="1">
              <a:ea typeface="Calibri"/>
              <a:cs typeface="Calibri"/>
            </a:endParaRPr>
          </a:p>
          <a:p>
            <a:pPr algn="ctr"/>
            <a:r>
              <a:rPr lang="en-GB" dirty="0">
                <a:ea typeface="Calibri" panose="020F0502020204030204"/>
                <a:cs typeface="Calibri" panose="020F0502020204030204"/>
              </a:rPr>
              <a:t>Children will explore:</a:t>
            </a:r>
            <a:endParaRPr lang="en-GB" b="1" dirty="0">
              <a:ea typeface="Calibri" panose="020F0502020204030204"/>
              <a:cs typeface="Calibri" panose="020F0502020204030204"/>
            </a:endParaRPr>
          </a:p>
          <a:p>
            <a:pPr algn="ctr"/>
            <a:endParaRPr lang="en-GB">
              <a:ea typeface="Calibri" panose="020F0502020204030204"/>
              <a:cs typeface="Calibri" panose="020F0502020204030204"/>
            </a:endParaRPr>
          </a:p>
          <a:p>
            <a:pPr algn="ctr"/>
            <a:r>
              <a:rPr lang="en-GB" dirty="0">
                <a:ea typeface="Calibri" panose="020F0502020204030204"/>
                <a:cs typeface="Calibri" panose="020F0502020204030204"/>
              </a:rPr>
              <a:t>Fundamental movement skills including bouncing a ball</a:t>
            </a:r>
          </a:p>
          <a:p>
            <a:pPr algn="ctr"/>
            <a:r>
              <a:rPr lang="en-GB" dirty="0">
                <a:ea typeface="Calibri" panose="020F0502020204030204"/>
                <a:cs typeface="Calibri" panose="020F0502020204030204"/>
              </a:rPr>
              <a:t>And</a:t>
            </a:r>
          </a:p>
          <a:p>
            <a:pPr algn="ctr"/>
            <a:r>
              <a:rPr lang="en-GB" dirty="0">
                <a:ea typeface="Calibri" panose="020F0502020204030204"/>
                <a:cs typeface="Calibri" panose="020F0502020204030204"/>
              </a:rPr>
              <a:t>Playground games</a:t>
            </a:r>
          </a:p>
          <a:p>
            <a:pPr algn="ctr"/>
            <a:endParaRPr lang="en-GB" sz="1000">
              <a:ea typeface="Calibri" panose="020F0502020204030204"/>
              <a:cs typeface="Calibri" panose="020F0502020204030204"/>
            </a:endParaRPr>
          </a:p>
        </p:txBody>
      </p:sp>
      <p:sp>
        <p:nvSpPr>
          <p:cNvPr id="11" name="TextBox 10">
            <a:extLst>
              <a:ext uri="{FF2B5EF4-FFF2-40B4-BE49-F238E27FC236}">
                <a16:creationId xmlns:a16="http://schemas.microsoft.com/office/drawing/2014/main" id="{6FBFFE20-C665-1253-50E5-A9711DA49A5F}"/>
              </a:ext>
            </a:extLst>
          </p:cNvPr>
          <p:cNvSpPr txBox="1"/>
          <p:nvPr/>
        </p:nvSpPr>
        <p:spPr>
          <a:xfrm>
            <a:off x="2766611" y="3631336"/>
            <a:ext cx="2708113" cy="2185214"/>
          </a:xfrm>
          <a:prstGeom prst="rect">
            <a:avLst/>
          </a:prstGeom>
          <a:noFill/>
        </p:spPr>
        <p:txBody>
          <a:bodyPr wrap="square" lIns="91440" tIns="45720" rIns="91440" bIns="45720" rtlCol="0" anchor="t">
            <a:spAutoFit/>
          </a:bodyPr>
          <a:lstStyle/>
          <a:p>
            <a:pPr algn="ctr"/>
            <a:r>
              <a:rPr lang="en-GB" b="1"/>
              <a:t>RE</a:t>
            </a:r>
          </a:p>
          <a:p>
            <a:pPr algn="ctr"/>
            <a:r>
              <a:rPr lang="en-GB">
                <a:ea typeface="Calibri"/>
                <a:cs typeface="Calibri"/>
              </a:rPr>
              <a:t>In RE, we are exploring Christianity, looking at what Christians believe about God. This focuses on how Christians believe the world was created.</a:t>
            </a:r>
            <a:endParaRPr lang="en-GB" b="1">
              <a:ea typeface="Calibri"/>
              <a:cs typeface="Calibri"/>
            </a:endParaRPr>
          </a:p>
          <a:p>
            <a:pPr algn="ctr"/>
            <a:endParaRPr lang="en-GB" sz="1000">
              <a:ea typeface="Calibri" panose="020F0502020204030204"/>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5772569" y="2059905"/>
            <a:ext cx="2870021" cy="2739211"/>
          </a:xfrm>
          <a:prstGeom prst="rect">
            <a:avLst/>
          </a:prstGeom>
          <a:noFill/>
        </p:spPr>
        <p:txBody>
          <a:bodyPr wrap="square" lIns="91440" tIns="45720" rIns="91440" bIns="45720" rtlCol="0" anchor="t">
            <a:spAutoFit/>
          </a:bodyPr>
          <a:lstStyle/>
          <a:p>
            <a:pPr algn="ctr"/>
            <a:r>
              <a:rPr lang="en-GB" b="1"/>
              <a:t>Computing -</a:t>
            </a:r>
          </a:p>
          <a:p>
            <a:pPr algn="ctr"/>
            <a:r>
              <a:rPr lang="en-GB" b="1">
                <a:ea typeface="Calibri"/>
                <a:cs typeface="Calibri"/>
              </a:rPr>
              <a:t>INFORMATION TECHNOLOGY.</a:t>
            </a:r>
          </a:p>
          <a:p>
            <a:pPr algn="ctr"/>
            <a:r>
              <a:rPr lang="en-GB">
                <a:ea typeface="Calibri"/>
                <a:cs typeface="Calibri"/>
              </a:rPr>
              <a:t>Children learn about IT in their classrooms, homes and the world. We learn about the benefits of IT, how it can improve our world and how to keep safe online</a:t>
            </a:r>
            <a:r>
              <a:rPr lang="en-GB" b="1">
                <a:ea typeface="Calibri"/>
                <a:cs typeface="Calibri"/>
              </a:rPr>
              <a:t>.</a:t>
            </a:r>
          </a:p>
          <a:p>
            <a:pPr algn="ctr"/>
            <a:endParaRPr lang="en-GB" sz="1000">
              <a:ea typeface="Calibri" panose="020F0502020204030204"/>
              <a:cs typeface="Calibri" panose="020F0502020204030204"/>
            </a:endParaRPr>
          </a:p>
        </p:txBody>
      </p:sp>
      <p:sp>
        <p:nvSpPr>
          <p:cNvPr id="13" name="TextBox 12">
            <a:extLst>
              <a:ext uri="{FF2B5EF4-FFF2-40B4-BE49-F238E27FC236}">
                <a16:creationId xmlns:a16="http://schemas.microsoft.com/office/drawing/2014/main" id="{BE88261D-31AD-88BC-F17B-6E88A4952F4C}"/>
              </a:ext>
            </a:extLst>
          </p:cNvPr>
          <p:cNvSpPr txBox="1"/>
          <p:nvPr/>
        </p:nvSpPr>
        <p:spPr>
          <a:xfrm>
            <a:off x="8989507" y="239602"/>
            <a:ext cx="2639186" cy="1631216"/>
          </a:xfrm>
          <a:prstGeom prst="rect">
            <a:avLst/>
          </a:prstGeom>
          <a:noFill/>
        </p:spPr>
        <p:txBody>
          <a:bodyPr wrap="square" lIns="91440" tIns="45720" rIns="91440" bIns="45720" rtlCol="0" anchor="t">
            <a:spAutoFit/>
          </a:bodyPr>
          <a:lstStyle/>
          <a:p>
            <a:pPr algn="ctr"/>
            <a:r>
              <a:rPr lang="en-GB" b="1"/>
              <a:t>Music</a:t>
            </a:r>
          </a:p>
          <a:p>
            <a:pPr algn="ctr"/>
            <a:r>
              <a:rPr lang="en-GB">
                <a:ea typeface="Calibri"/>
                <a:cs typeface="Calibri"/>
              </a:rPr>
              <a:t>We will be learning to sing the song 'Hands, Feet, Heart' by Joanna Mangona. </a:t>
            </a:r>
            <a:endParaRPr lang="en-GB" b="1">
              <a:ea typeface="Calibri"/>
              <a:cs typeface="Calibri"/>
            </a:endParaRPr>
          </a:p>
          <a:p>
            <a:pPr algn="ctr"/>
            <a:endParaRPr lang="en-GB" sz="1000">
              <a:ea typeface="Calibri" panose="020F0502020204030204"/>
              <a:cs typeface="Calibri" panose="020F0502020204030204"/>
            </a:endParaRPr>
          </a:p>
        </p:txBody>
      </p:sp>
      <p:sp>
        <p:nvSpPr>
          <p:cNvPr id="14" name="TextBox 13">
            <a:extLst>
              <a:ext uri="{FF2B5EF4-FFF2-40B4-BE49-F238E27FC236}">
                <a16:creationId xmlns:a16="http://schemas.microsoft.com/office/drawing/2014/main" id="{421AE65B-93C3-B642-4819-2463E1994B8D}"/>
              </a:ext>
            </a:extLst>
          </p:cNvPr>
          <p:cNvSpPr txBox="1"/>
          <p:nvPr/>
        </p:nvSpPr>
        <p:spPr>
          <a:xfrm>
            <a:off x="9057482" y="3513651"/>
            <a:ext cx="2682319" cy="3016210"/>
          </a:xfrm>
          <a:prstGeom prst="rect">
            <a:avLst/>
          </a:prstGeom>
          <a:noFill/>
        </p:spPr>
        <p:txBody>
          <a:bodyPr wrap="square" lIns="91440" tIns="45720" rIns="91440" bIns="45720" rtlCol="0" anchor="t">
            <a:spAutoFit/>
          </a:bodyPr>
          <a:lstStyle/>
          <a:p>
            <a:pPr algn="ctr"/>
            <a:r>
              <a:rPr lang="en-GB" b="1"/>
              <a:t>LIFE SKILLS-</a:t>
            </a:r>
          </a:p>
          <a:p>
            <a:pPr algn="ctr"/>
            <a:r>
              <a:rPr lang="en-GB" b="1">
                <a:ea typeface="Calibri"/>
                <a:cs typeface="Calibri"/>
              </a:rPr>
              <a:t>BEING ME IN MY WORLD</a:t>
            </a:r>
          </a:p>
          <a:p>
            <a:pPr algn="ctr"/>
            <a:r>
              <a:rPr lang="en-GB">
                <a:ea typeface="Calibri"/>
                <a:cs typeface="Calibri"/>
              </a:rPr>
              <a:t>Children learn about positive and negative behaviour and how there are rewards and consequences.</a:t>
            </a:r>
          </a:p>
          <a:p>
            <a:pPr algn="ctr"/>
            <a:r>
              <a:rPr lang="en-GB">
                <a:ea typeface="Calibri"/>
                <a:cs typeface="Calibri"/>
              </a:rPr>
              <a:t>We discover how we can co-operate as a </a:t>
            </a:r>
          </a:p>
          <a:p>
            <a:pPr algn="ctr"/>
            <a:r>
              <a:rPr lang="en-GB">
                <a:ea typeface="Calibri"/>
                <a:cs typeface="Calibri"/>
              </a:rPr>
              <a:t>team.</a:t>
            </a:r>
            <a:endParaRPr lang="en-GB"/>
          </a:p>
          <a:p>
            <a:pPr algn="ctr"/>
            <a:endParaRPr lang="en-GB" sz="1000">
              <a:ea typeface="Calibri" panose="020F0502020204030204"/>
              <a:cs typeface="Calibri" panose="020F0502020204030204"/>
            </a:endParaRPr>
          </a:p>
        </p:txBody>
      </p:sp>
      <p:sp>
        <p:nvSpPr>
          <p:cNvPr id="15" name="TextBox 14">
            <a:extLst>
              <a:ext uri="{FF2B5EF4-FFF2-40B4-BE49-F238E27FC236}">
                <a16:creationId xmlns:a16="http://schemas.microsoft.com/office/drawing/2014/main" id="{AE5182CB-A89C-6468-90D7-6BC550712890}"/>
              </a:ext>
            </a:extLst>
          </p:cNvPr>
          <p:cNvSpPr txBox="1"/>
          <p:nvPr/>
        </p:nvSpPr>
        <p:spPr>
          <a:xfrm>
            <a:off x="0" y="1722190"/>
            <a:ext cx="1834055" cy="523220"/>
          </a:xfrm>
          <a:prstGeom prst="rect">
            <a:avLst/>
          </a:prstGeom>
          <a:noFill/>
        </p:spPr>
        <p:txBody>
          <a:bodyPr wrap="square" rtlCol="0">
            <a:spAutoFit/>
          </a:bodyPr>
          <a:lstStyle/>
          <a:p>
            <a:pPr algn="ctr"/>
            <a:r>
              <a:rPr lang="en-GB" b="1"/>
              <a:t>Key Texts</a:t>
            </a:r>
          </a:p>
          <a:p>
            <a:pPr algn="ctr"/>
            <a:endParaRPr lang="en-GB" sz="1000"/>
          </a:p>
        </p:txBody>
      </p:sp>
      <p:pic>
        <p:nvPicPr>
          <p:cNvPr id="2050" name="Picture 2" descr="PSHE – Jigsaw | Howden Junior School">
            <a:extLst>
              <a:ext uri="{FF2B5EF4-FFF2-40B4-BE49-F238E27FC236}">
                <a16:creationId xmlns:a16="http://schemas.microsoft.com/office/drawing/2014/main" id="{7C8C1081-B0FC-35EB-6B0E-5A0E20612A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86348" y="5733590"/>
            <a:ext cx="899079" cy="10232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honics - Tangmere Primary Academy">
            <a:extLst>
              <a:ext uri="{FF2B5EF4-FFF2-40B4-BE49-F238E27FC236}">
                <a16:creationId xmlns:a16="http://schemas.microsoft.com/office/drawing/2014/main" id="{6B5F7C8B-F5E0-E5F1-B7D9-1F1779997F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7537" y="5437651"/>
            <a:ext cx="2396608" cy="744679"/>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858CBD3B-BE52-F924-F9EE-3CDFD4622A69}"/>
              </a:ext>
            </a:extLst>
          </p:cNvPr>
          <p:cNvSpPr txBox="1"/>
          <p:nvPr/>
        </p:nvSpPr>
        <p:spPr>
          <a:xfrm>
            <a:off x="6037537" y="6238473"/>
            <a:ext cx="2396608" cy="369332"/>
          </a:xfrm>
          <a:prstGeom prst="rect">
            <a:avLst/>
          </a:prstGeom>
          <a:solidFill>
            <a:schemeClr val="bg1"/>
          </a:solidFill>
        </p:spPr>
        <p:txBody>
          <a:bodyPr wrap="square" rtlCol="0">
            <a:spAutoFit/>
          </a:bodyPr>
          <a:lstStyle/>
          <a:p>
            <a:pPr algn="ctr"/>
            <a:r>
              <a:rPr lang="en-GB" b="1"/>
              <a:t>Daily RWI Phonics</a:t>
            </a:r>
          </a:p>
        </p:txBody>
      </p:sp>
      <p:pic>
        <p:nvPicPr>
          <p:cNvPr id="2" name="Picture 1" descr="A cartoon of a planet earth with a face and clouds&#10;&#10;Description automatically generated">
            <a:extLst>
              <a:ext uri="{FF2B5EF4-FFF2-40B4-BE49-F238E27FC236}">
                <a16:creationId xmlns:a16="http://schemas.microsoft.com/office/drawing/2014/main" id="{2C900F19-3355-A511-1F4E-779D64BE914D}"/>
              </a:ext>
            </a:extLst>
          </p:cNvPr>
          <p:cNvPicPr>
            <a:picLocks noChangeAspect="1"/>
          </p:cNvPicPr>
          <p:nvPr/>
        </p:nvPicPr>
        <p:blipFill>
          <a:blip r:embed="rId4"/>
          <a:stretch>
            <a:fillRect/>
          </a:stretch>
        </p:blipFill>
        <p:spPr>
          <a:xfrm>
            <a:off x="3648635" y="5542430"/>
            <a:ext cx="950259" cy="995083"/>
          </a:xfrm>
          <a:prstGeom prst="rect">
            <a:avLst/>
          </a:prstGeom>
        </p:spPr>
      </p:pic>
      <p:pic>
        <p:nvPicPr>
          <p:cNvPr id="3" name="Picture 2" descr="A book cover with a cartoon wolf&#10;&#10;Description automatically generated">
            <a:extLst>
              <a:ext uri="{FF2B5EF4-FFF2-40B4-BE49-F238E27FC236}">
                <a16:creationId xmlns:a16="http://schemas.microsoft.com/office/drawing/2014/main" id="{603730FA-E50D-4B8E-92FB-10B5217533C8}"/>
              </a:ext>
            </a:extLst>
          </p:cNvPr>
          <p:cNvPicPr>
            <a:picLocks noChangeAspect="1"/>
          </p:cNvPicPr>
          <p:nvPr/>
        </p:nvPicPr>
        <p:blipFill>
          <a:blip r:embed="rId5"/>
          <a:stretch>
            <a:fillRect/>
          </a:stretch>
        </p:blipFill>
        <p:spPr>
          <a:xfrm>
            <a:off x="236176" y="2094210"/>
            <a:ext cx="1208529" cy="1519113"/>
          </a:xfrm>
          <a:prstGeom prst="rect">
            <a:avLst/>
          </a:prstGeom>
        </p:spPr>
      </p:pic>
      <p:pic>
        <p:nvPicPr>
          <p:cNvPr id="4" name="Picture 3" descr="A logo with white text and blue and white hands and feet&#10;&#10;Description automatically generated">
            <a:extLst>
              <a:ext uri="{FF2B5EF4-FFF2-40B4-BE49-F238E27FC236}">
                <a16:creationId xmlns:a16="http://schemas.microsoft.com/office/drawing/2014/main" id="{C18C1875-5A0A-3CB2-9FB1-B40C3067ABA2}"/>
              </a:ext>
            </a:extLst>
          </p:cNvPr>
          <p:cNvPicPr>
            <a:picLocks noChangeAspect="1"/>
          </p:cNvPicPr>
          <p:nvPr/>
        </p:nvPicPr>
        <p:blipFill>
          <a:blip r:embed="rId6"/>
          <a:stretch>
            <a:fillRect/>
          </a:stretch>
        </p:blipFill>
        <p:spPr>
          <a:xfrm>
            <a:off x="9555192" y="1837218"/>
            <a:ext cx="1521125" cy="1127602"/>
          </a:xfrm>
          <a:prstGeom prst="rect">
            <a:avLst/>
          </a:prstGeom>
        </p:spPr>
      </p:pic>
      <p:pic>
        <p:nvPicPr>
          <p:cNvPr id="6" name="Picture 5" descr="A cartoon of a fox holding a sign&#10;&#10;AI-generated content may be incorrect.">
            <a:extLst>
              <a:ext uri="{FF2B5EF4-FFF2-40B4-BE49-F238E27FC236}">
                <a16:creationId xmlns:a16="http://schemas.microsoft.com/office/drawing/2014/main" id="{4D16E9F7-F1B4-012C-978E-B1FB9FE7AC95}"/>
              </a:ext>
            </a:extLst>
          </p:cNvPr>
          <p:cNvPicPr>
            <a:picLocks noChangeAspect="1"/>
          </p:cNvPicPr>
          <p:nvPr/>
        </p:nvPicPr>
        <p:blipFill>
          <a:blip r:embed="rId7"/>
          <a:stretch>
            <a:fillRect/>
          </a:stretch>
        </p:blipFill>
        <p:spPr>
          <a:xfrm>
            <a:off x="423929" y="3635532"/>
            <a:ext cx="1405944" cy="1121670"/>
          </a:xfrm>
          <a:prstGeom prst="rect">
            <a:avLst/>
          </a:prstGeom>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314</Words>
  <Application>Microsoft Office PowerPoint</Application>
  <PresentationFormat>Widescreen</PresentationFormat>
  <Paragraphs>40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lastModifiedBy>Alice Rawstron</cp:lastModifiedBy>
  <cp:revision>62</cp:revision>
  <dcterms:created xsi:type="dcterms:W3CDTF">2023-10-01T20:00:25Z</dcterms:created>
  <dcterms:modified xsi:type="dcterms:W3CDTF">2025-09-02T15:54:17Z</dcterms:modified>
</cp:coreProperties>
</file>